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Montserrat Classic" charset="1" panose="00000500000000000000"/>
      <p:regular r:id="rId28"/>
    </p:embeddedFont>
    <p:embeddedFont>
      <p:font typeface="Montserrat Classic Bold" charset="1" panose="00000800000000000000"/>
      <p:regular r:id="rId29"/>
    </p:embeddedFont>
    <p:embeddedFont>
      <p:font typeface="Montserrat" charset="1" panose="00000500000000000000"/>
      <p:regular r:id="rId30"/>
    </p:embeddedFont>
    <p:embeddedFont>
      <p:font typeface="Montserrat Bold" charset="1" panose="00000800000000000000"/>
      <p:regular r:id="rId31"/>
    </p:embeddedFont>
    <p:embeddedFont>
      <p:font typeface="Lexend Deca" charset="1" panose="00000000000000000000"/>
      <p:regular r:id="rId32"/>
    </p:embeddedFont>
    <p:embeddedFont>
      <p:font typeface="Decalotype" charset="1" panose="00000500000000000000"/>
      <p:regular r:id="rId33"/>
    </p:embeddedFont>
    <p:embeddedFont>
      <p:font typeface="Decalotype Bold" charset="1" panose="00000800000000000000"/>
      <p:regular r:id="rId34"/>
    </p:embeddedFont>
    <p:embeddedFont>
      <p:font typeface="Decalotype Light" charset="1" panose="000004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10.png" Type="http://schemas.openxmlformats.org/officeDocument/2006/relationships/image"/><Relationship Id="rId4"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3.png" Type="http://schemas.openxmlformats.org/officeDocument/2006/relationships/image"/><Relationship Id="rId4" Target="../media/image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en.wikipedia.org/wiki/Artificial_intelligence" TargetMode="External" Type="http://schemas.openxmlformats.org/officeDocument/2006/relationships/hyperlink"/><Relationship Id="rId4" Target="https://www.malaysia.gov.my/portal/content/30110" TargetMode="External" Type="http://schemas.openxmlformats.org/officeDocument/2006/relationships/hyperlink"/><Relationship Id="rId5" Target="https://itrexgroup.com/blog/artificial-intelligence-challenges/" TargetMode="External" Type="http://schemas.openxmlformats.org/officeDocument/2006/relationships/hyperlink"/><Relationship Id="rId6" Target="https://doi.org/10.1007/978-3-319-26485-1" TargetMode="External" Type="http://schemas.openxmlformats.org/officeDocument/2006/relationships/hyperlink"/><Relationship Id="rId7" Target="../media/image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3.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7.jpe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jpe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3.png" Type="http://schemas.openxmlformats.org/officeDocument/2006/relationships/image"/><Relationship Id="rId5"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753551" y="733272"/>
            <a:ext cx="9657676" cy="8840156"/>
            <a:chOff x="0" y="0"/>
            <a:chExt cx="2543586" cy="2328272"/>
          </a:xfrm>
        </p:grpSpPr>
        <p:sp>
          <p:nvSpPr>
            <p:cNvPr name="Freeform 4" id="4"/>
            <p:cNvSpPr/>
            <p:nvPr/>
          </p:nvSpPr>
          <p:spPr>
            <a:xfrm flipH="false" flipV="false" rot="0">
              <a:off x="0" y="0"/>
              <a:ext cx="2543586" cy="2328272"/>
            </a:xfrm>
            <a:custGeom>
              <a:avLst/>
              <a:gdLst/>
              <a:ahLst/>
              <a:cxnLst/>
              <a:rect r="r" b="b" t="t" l="l"/>
              <a:pathLst>
                <a:path h="2328272" w="2543586">
                  <a:moveTo>
                    <a:pt x="47296" y="0"/>
                  </a:moveTo>
                  <a:lnTo>
                    <a:pt x="2496289" y="0"/>
                  </a:lnTo>
                  <a:cubicBezTo>
                    <a:pt x="2522410" y="0"/>
                    <a:pt x="2543586" y="21175"/>
                    <a:pt x="2543586" y="47296"/>
                  </a:cubicBezTo>
                  <a:lnTo>
                    <a:pt x="2543586" y="2280975"/>
                  </a:lnTo>
                  <a:cubicBezTo>
                    <a:pt x="2543586" y="2293519"/>
                    <a:pt x="2538603" y="2305549"/>
                    <a:pt x="2529733" y="2314419"/>
                  </a:cubicBezTo>
                  <a:cubicBezTo>
                    <a:pt x="2520863" y="2323289"/>
                    <a:pt x="2508833" y="2328272"/>
                    <a:pt x="2496289" y="2328272"/>
                  </a:cubicBezTo>
                  <a:lnTo>
                    <a:pt x="47296" y="2328272"/>
                  </a:lnTo>
                  <a:cubicBezTo>
                    <a:pt x="34753" y="2328272"/>
                    <a:pt x="22723" y="2323289"/>
                    <a:pt x="13853" y="2314419"/>
                  </a:cubicBezTo>
                  <a:cubicBezTo>
                    <a:pt x="4983" y="2305549"/>
                    <a:pt x="0" y="2293519"/>
                    <a:pt x="0" y="2280975"/>
                  </a:cubicBezTo>
                  <a:lnTo>
                    <a:pt x="0" y="47296"/>
                  </a:lnTo>
                  <a:cubicBezTo>
                    <a:pt x="0" y="34753"/>
                    <a:pt x="4983" y="22723"/>
                    <a:pt x="13853" y="13853"/>
                  </a:cubicBezTo>
                  <a:cubicBezTo>
                    <a:pt x="22723" y="4983"/>
                    <a:pt x="34753" y="0"/>
                    <a:pt x="47296"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D69A30"/>
              </a:solidFill>
              <a:prstDash val="solid"/>
              <a:round/>
            </a:ln>
          </p:spPr>
        </p:sp>
        <p:sp>
          <p:nvSpPr>
            <p:cNvPr name="TextBox 5" id="5"/>
            <p:cNvSpPr txBox="true"/>
            <p:nvPr/>
          </p:nvSpPr>
          <p:spPr>
            <a:xfrm>
              <a:off x="0" y="-95250"/>
              <a:ext cx="2543586" cy="2423522"/>
            </a:xfrm>
            <a:prstGeom prst="rect">
              <a:avLst/>
            </a:prstGeom>
          </p:spPr>
          <p:txBody>
            <a:bodyPr anchor="ctr" rtlCol="false" tIns="50800" lIns="50800" bIns="50800" rIns="50800"/>
            <a:lstStyle/>
            <a:p>
              <a:pPr algn="ctr">
                <a:lnSpc>
                  <a:spcPts val="3706"/>
                </a:lnSpc>
              </a:pPr>
            </a:p>
          </p:txBody>
        </p:sp>
      </p:grpSp>
      <p:sp>
        <p:nvSpPr>
          <p:cNvPr name="Freeform 6" id="6"/>
          <p:cNvSpPr/>
          <p:nvPr/>
        </p:nvSpPr>
        <p:spPr>
          <a:xfrm flipH="false" flipV="false" rot="0">
            <a:off x="8938823" y="1602263"/>
            <a:ext cx="8320477" cy="11093969"/>
          </a:xfrm>
          <a:custGeom>
            <a:avLst/>
            <a:gdLst/>
            <a:ahLst/>
            <a:cxnLst/>
            <a:rect r="r" b="b" t="t" l="l"/>
            <a:pathLst>
              <a:path h="11093969" w="8320477">
                <a:moveTo>
                  <a:pt x="0" y="0"/>
                </a:moveTo>
                <a:lnTo>
                  <a:pt x="8320477" y="0"/>
                </a:lnTo>
                <a:lnTo>
                  <a:pt x="8320477" y="11093968"/>
                </a:lnTo>
                <a:lnTo>
                  <a:pt x="0" y="11093968"/>
                </a:lnTo>
                <a:lnTo>
                  <a:pt x="0" y="0"/>
                </a:lnTo>
                <a:close/>
              </a:path>
            </a:pathLst>
          </a:custGeom>
          <a:blipFill>
            <a:blip r:embed="rId3"/>
            <a:stretch>
              <a:fillRect l="0" t="0" r="0" b="0"/>
            </a:stretch>
          </a:blipFill>
        </p:spPr>
      </p:sp>
      <p:sp>
        <p:nvSpPr>
          <p:cNvPr name="Freeform 7" id="7"/>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4"/>
            <a:stretch>
              <a:fillRect l="-321036" t="0" r="0" b="-144015"/>
            </a:stretch>
          </a:blipFill>
        </p:spPr>
      </p:sp>
      <p:sp>
        <p:nvSpPr>
          <p:cNvPr name="Freeform 8" id="8"/>
          <p:cNvSpPr/>
          <p:nvPr/>
        </p:nvSpPr>
        <p:spPr>
          <a:xfrm flipH="false" flipV="false" rot="0">
            <a:off x="8383173" y="292042"/>
            <a:ext cx="3280331" cy="3284437"/>
          </a:xfrm>
          <a:custGeom>
            <a:avLst/>
            <a:gdLst/>
            <a:ahLst/>
            <a:cxnLst/>
            <a:rect r="r" b="b" t="t" l="l"/>
            <a:pathLst>
              <a:path h="3284437" w="3280331">
                <a:moveTo>
                  <a:pt x="0" y="0"/>
                </a:moveTo>
                <a:lnTo>
                  <a:pt x="3280331" y="0"/>
                </a:lnTo>
                <a:lnTo>
                  <a:pt x="3280331" y="3284437"/>
                </a:lnTo>
                <a:lnTo>
                  <a:pt x="0" y="3284437"/>
                </a:lnTo>
                <a:lnTo>
                  <a:pt x="0" y="0"/>
                </a:lnTo>
                <a:close/>
              </a:path>
            </a:pathLst>
          </a:custGeom>
          <a:blipFill>
            <a:blip r:embed="rId5"/>
            <a:stretch>
              <a:fillRect l="0" t="0" r="0" b="0"/>
            </a:stretch>
          </a:blipFill>
        </p:spPr>
      </p:sp>
      <p:sp>
        <p:nvSpPr>
          <p:cNvPr name="Freeform 9" id="9"/>
          <p:cNvSpPr/>
          <p:nvPr/>
        </p:nvSpPr>
        <p:spPr>
          <a:xfrm flipH="false" flipV="false" rot="0">
            <a:off x="-274112" y="7003875"/>
            <a:ext cx="1302812" cy="2254425"/>
          </a:xfrm>
          <a:custGeom>
            <a:avLst/>
            <a:gdLst/>
            <a:ahLst/>
            <a:cxnLst/>
            <a:rect r="r" b="b" t="t" l="l"/>
            <a:pathLst>
              <a:path h="2254425" w="1302812">
                <a:moveTo>
                  <a:pt x="0" y="0"/>
                </a:moveTo>
                <a:lnTo>
                  <a:pt x="1302812" y="0"/>
                </a:lnTo>
                <a:lnTo>
                  <a:pt x="1302812" y="2254425"/>
                </a:lnTo>
                <a:lnTo>
                  <a:pt x="0" y="2254425"/>
                </a:lnTo>
                <a:lnTo>
                  <a:pt x="0" y="0"/>
                </a:lnTo>
                <a:close/>
              </a:path>
            </a:pathLst>
          </a:custGeom>
          <a:blipFill>
            <a:blip r:embed="rId6"/>
            <a:stretch>
              <a:fillRect l="-236784" t="-125652" r="0" b="0"/>
            </a:stretch>
          </a:blipFill>
        </p:spPr>
      </p:sp>
      <p:sp>
        <p:nvSpPr>
          <p:cNvPr name="TextBox 10" id="10"/>
          <p:cNvSpPr txBox="true"/>
          <p:nvPr/>
        </p:nvSpPr>
        <p:spPr>
          <a:xfrm rot="0">
            <a:off x="1901751" y="6644335"/>
            <a:ext cx="5737934" cy="976523"/>
          </a:xfrm>
          <a:prstGeom prst="rect">
            <a:avLst/>
          </a:prstGeom>
        </p:spPr>
        <p:txBody>
          <a:bodyPr anchor="t" rtlCol="false" tIns="0" lIns="0" bIns="0" rIns="0">
            <a:spAutoFit/>
          </a:bodyPr>
          <a:lstStyle/>
          <a:p>
            <a:pPr algn="l">
              <a:lnSpc>
                <a:spcPts val="3925"/>
              </a:lnSpc>
            </a:pPr>
            <a:r>
              <a:rPr lang="en-US" sz="2804">
                <a:solidFill>
                  <a:srgbClr val="FFFFFF"/>
                </a:solidFill>
                <a:latin typeface="Montserrat Classic"/>
              </a:rPr>
              <a:t>Philosophy and Current Studies (ULRS 1002 )</a:t>
            </a:r>
          </a:p>
        </p:txBody>
      </p:sp>
      <p:sp>
        <p:nvSpPr>
          <p:cNvPr name="TextBox 11" id="11"/>
          <p:cNvSpPr txBox="true"/>
          <p:nvPr/>
        </p:nvSpPr>
        <p:spPr>
          <a:xfrm rot="0">
            <a:off x="1901751" y="3165123"/>
            <a:ext cx="7037073" cy="3026133"/>
          </a:xfrm>
          <a:prstGeom prst="rect">
            <a:avLst/>
          </a:prstGeom>
        </p:spPr>
        <p:txBody>
          <a:bodyPr anchor="t" rtlCol="false" tIns="0" lIns="0" bIns="0" rIns="0">
            <a:spAutoFit/>
          </a:bodyPr>
          <a:lstStyle/>
          <a:p>
            <a:pPr algn="l">
              <a:lnSpc>
                <a:spcPts val="8030"/>
              </a:lnSpc>
            </a:pPr>
            <a:r>
              <a:rPr lang="en-US" sz="5735">
                <a:solidFill>
                  <a:srgbClr val="FFFFFF"/>
                </a:solidFill>
                <a:latin typeface="Montserrat Classic Bold"/>
              </a:rPr>
              <a:t>The Issue of</a:t>
            </a:r>
          </a:p>
          <a:p>
            <a:pPr algn="l" marL="0" indent="0" lvl="0">
              <a:lnSpc>
                <a:spcPts val="8030"/>
              </a:lnSpc>
            </a:pPr>
            <a:r>
              <a:rPr lang="en-US" sz="5735" strike="noStrike" u="none">
                <a:solidFill>
                  <a:srgbClr val="FFFFFF"/>
                </a:solidFill>
                <a:latin typeface="Montserrat Classic Bold"/>
              </a:rPr>
              <a:t>Artificial Intelligence</a:t>
            </a:r>
          </a:p>
        </p:txBody>
      </p:sp>
      <p:sp>
        <p:nvSpPr>
          <p:cNvPr name="TextBox 12" id="12"/>
          <p:cNvSpPr txBox="true"/>
          <p:nvPr/>
        </p:nvSpPr>
        <p:spPr>
          <a:xfrm rot="0">
            <a:off x="2948993" y="1758975"/>
            <a:ext cx="2007061" cy="438677"/>
          </a:xfrm>
          <a:prstGeom prst="rect">
            <a:avLst/>
          </a:prstGeom>
        </p:spPr>
        <p:txBody>
          <a:bodyPr anchor="t" rtlCol="false" tIns="0" lIns="0" bIns="0" rIns="0">
            <a:spAutoFit/>
          </a:bodyPr>
          <a:lstStyle/>
          <a:p>
            <a:pPr algn="l" marL="0" indent="0" lvl="0">
              <a:lnSpc>
                <a:spcPts val="3645"/>
              </a:lnSpc>
              <a:spcBef>
                <a:spcPct val="0"/>
              </a:spcBef>
            </a:pPr>
          </a:p>
        </p:txBody>
      </p:sp>
      <p:sp>
        <p:nvSpPr>
          <p:cNvPr name="TextBox 13" id="13"/>
          <p:cNvSpPr txBox="true"/>
          <p:nvPr/>
        </p:nvSpPr>
        <p:spPr>
          <a:xfrm rot="0">
            <a:off x="1901751" y="8073937"/>
            <a:ext cx="5737934" cy="481223"/>
          </a:xfrm>
          <a:prstGeom prst="rect">
            <a:avLst/>
          </a:prstGeom>
        </p:spPr>
        <p:txBody>
          <a:bodyPr anchor="t" rtlCol="false" tIns="0" lIns="0" bIns="0" rIns="0">
            <a:spAutoFit/>
          </a:bodyPr>
          <a:lstStyle/>
          <a:p>
            <a:pPr algn="l">
              <a:lnSpc>
                <a:spcPts val="3925"/>
              </a:lnSpc>
            </a:pPr>
            <a:r>
              <a:rPr lang="en-US" sz="2804">
                <a:solidFill>
                  <a:srgbClr val="FFFFFF"/>
                </a:solidFill>
                <a:latin typeface="Montserrat Classic"/>
              </a:rPr>
              <a:t>Group 4</a:t>
            </a:r>
          </a:p>
        </p:txBody>
      </p:sp>
      <p:sp>
        <p:nvSpPr>
          <p:cNvPr name="Freeform 14" id="14"/>
          <p:cNvSpPr/>
          <p:nvPr/>
        </p:nvSpPr>
        <p:spPr>
          <a:xfrm flipH="false" flipV="false" rot="0">
            <a:off x="2023959" y="1804877"/>
            <a:ext cx="840830" cy="848252"/>
          </a:xfrm>
          <a:custGeom>
            <a:avLst/>
            <a:gdLst/>
            <a:ahLst/>
            <a:cxnLst/>
            <a:rect r="r" b="b" t="t" l="l"/>
            <a:pathLst>
              <a:path h="848252" w="840830">
                <a:moveTo>
                  <a:pt x="0" y="0"/>
                </a:moveTo>
                <a:lnTo>
                  <a:pt x="840830" y="0"/>
                </a:lnTo>
                <a:lnTo>
                  <a:pt x="840830" y="848253"/>
                </a:lnTo>
                <a:lnTo>
                  <a:pt x="0" y="8482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
        <p:nvSpPr>
          <p:cNvPr name="Freeform 3" id="3"/>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3"/>
            <a:stretch>
              <a:fillRect l="-321036" t="0" r="0" b="-144015"/>
            </a:stretch>
          </a:blipFill>
        </p:spPr>
      </p:sp>
      <p:grpSp>
        <p:nvGrpSpPr>
          <p:cNvPr name="Group 4" id="4"/>
          <p:cNvGrpSpPr/>
          <p:nvPr/>
        </p:nvGrpSpPr>
        <p:grpSpPr>
          <a:xfrm rot="0">
            <a:off x="404709" y="2261862"/>
            <a:ext cx="8739291" cy="7524570"/>
            <a:chOff x="0" y="0"/>
            <a:chExt cx="2301706" cy="1981780"/>
          </a:xfrm>
        </p:grpSpPr>
        <p:sp>
          <p:nvSpPr>
            <p:cNvPr name="Freeform 5" id="5"/>
            <p:cNvSpPr/>
            <p:nvPr/>
          </p:nvSpPr>
          <p:spPr>
            <a:xfrm flipH="false" flipV="false" rot="0">
              <a:off x="0" y="0"/>
              <a:ext cx="2301706" cy="1981780"/>
            </a:xfrm>
            <a:custGeom>
              <a:avLst/>
              <a:gdLst/>
              <a:ahLst/>
              <a:cxnLst/>
              <a:rect r="r" b="b" t="t" l="l"/>
              <a:pathLst>
                <a:path h="1981780" w="2301706">
                  <a:moveTo>
                    <a:pt x="0" y="0"/>
                  </a:moveTo>
                  <a:lnTo>
                    <a:pt x="2301706" y="0"/>
                  </a:lnTo>
                  <a:lnTo>
                    <a:pt x="2301706" y="1981780"/>
                  </a:lnTo>
                  <a:lnTo>
                    <a:pt x="0" y="1981780"/>
                  </a:ln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p:spPr>
        </p:sp>
        <p:sp>
          <p:nvSpPr>
            <p:cNvPr name="TextBox 6" id="6"/>
            <p:cNvSpPr txBox="true"/>
            <p:nvPr/>
          </p:nvSpPr>
          <p:spPr>
            <a:xfrm>
              <a:off x="0" y="-95250"/>
              <a:ext cx="2301706" cy="2077030"/>
            </a:xfrm>
            <a:prstGeom prst="rect">
              <a:avLst/>
            </a:prstGeom>
          </p:spPr>
          <p:txBody>
            <a:bodyPr anchor="ctr" rtlCol="false" tIns="50800" lIns="50800" bIns="50800" rIns="50800"/>
            <a:lstStyle/>
            <a:p>
              <a:pPr algn="ctr">
                <a:lnSpc>
                  <a:spcPts val="3706"/>
                </a:lnSpc>
              </a:pPr>
              <a:r>
                <a:rPr lang="en-US" sz="2288">
                  <a:solidFill>
                    <a:srgbClr val="5F432C"/>
                  </a:solidFill>
                  <a:latin typeface="Decalotype"/>
                </a:rPr>
                <a:t>The integration of AI in Malaysian education presents a unique opportunity to cultivate critical thinking skills and empower future generations of responsible citizens. By incorporating AI-powered tools and resources, educators can foster an environment where students develop the ability to analyze information, evaluate evidence, and make informed decisions. AI can also be leveraged to personalize learning experiences, catering to individual student needs and promoting deeper engagement with complex topics. Through carefully designed curricula and ethical guidelines, Malaysian educators can ensure that AI is used not just as a technological tool, but as a catalyst for intellectual growth, social responsibility, and national progress.</a:t>
              </a:r>
            </a:p>
          </p:txBody>
        </p:sp>
      </p:grpSp>
      <p:grpSp>
        <p:nvGrpSpPr>
          <p:cNvPr name="Group 7" id="7"/>
          <p:cNvGrpSpPr/>
          <p:nvPr/>
        </p:nvGrpSpPr>
        <p:grpSpPr>
          <a:xfrm rot="0">
            <a:off x="9819233" y="2261862"/>
            <a:ext cx="8091871" cy="7524570"/>
            <a:chOff x="0" y="0"/>
            <a:chExt cx="2131192" cy="1981780"/>
          </a:xfrm>
        </p:grpSpPr>
        <p:sp>
          <p:nvSpPr>
            <p:cNvPr name="Freeform 8" id="8"/>
            <p:cNvSpPr/>
            <p:nvPr/>
          </p:nvSpPr>
          <p:spPr>
            <a:xfrm flipH="false" flipV="false" rot="0">
              <a:off x="0" y="0"/>
              <a:ext cx="2131192" cy="1981780"/>
            </a:xfrm>
            <a:custGeom>
              <a:avLst/>
              <a:gdLst/>
              <a:ahLst/>
              <a:cxnLst/>
              <a:rect r="r" b="b" t="t" l="l"/>
              <a:pathLst>
                <a:path h="1981780" w="2131192">
                  <a:moveTo>
                    <a:pt x="0" y="0"/>
                  </a:moveTo>
                  <a:lnTo>
                    <a:pt x="2131192" y="0"/>
                  </a:lnTo>
                  <a:lnTo>
                    <a:pt x="2131192" y="1981780"/>
                  </a:lnTo>
                  <a:lnTo>
                    <a:pt x="0" y="1981780"/>
                  </a:ln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p:spPr>
        </p:sp>
        <p:sp>
          <p:nvSpPr>
            <p:cNvPr name="TextBox 9" id="9"/>
            <p:cNvSpPr txBox="true"/>
            <p:nvPr/>
          </p:nvSpPr>
          <p:spPr>
            <a:xfrm>
              <a:off x="0" y="-95250"/>
              <a:ext cx="2131192" cy="2077030"/>
            </a:xfrm>
            <a:prstGeom prst="rect">
              <a:avLst/>
            </a:prstGeom>
          </p:spPr>
          <p:txBody>
            <a:bodyPr anchor="ctr" rtlCol="false" tIns="50800" lIns="50800" bIns="50800" rIns="50800"/>
            <a:lstStyle/>
            <a:p>
              <a:pPr algn="ctr">
                <a:lnSpc>
                  <a:spcPts val="3706"/>
                </a:lnSpc>
              </a:pPr>
              <a:r>
                <a:rPr lang="en-US" sz="2288">
                  <a:solidFill>
                    <a:srgbClr val="5F432C"/>
                  </a:solidFill>
                  <a:latin typeface="Decalotype"/>
                </a:rPr>
                <a:t>By integrating AI into civic education, Malaysia can empower its students to become responsible and informed citizens. AI-powered tools can provide students with access to diverse perspectives, accurate information, and opportunities for civic engagement. Through simulations and interactive platforms, students can explore complex social and political issues, analyze data, and develop critical thinking skills essential for responsible decision-making. By fostering digital literacy and media awareness, AI can equip students with the tools to discern misinformation and participate in constructive dialogue. Ultimately, AI-powered education can empower Malaysian youth to actively contribute to their communities and shape the future of their nation.</a:t>
              </a:r>
            </a:p>
          </p:txBody>
        </p:sp>
      </p:grpSp>
      <p:grpSp>
        <p:nvGrpSpPr>
          <p:cNvPr name="Group 10" id="10"/>
          <p:cNvGrpSpPr/>
          <p:nvPr/>
        </p:nvGrpSpPr>
        <p:grpSpPr>
          <a:xfrm rot="0">
            <a:off x="404709" y="292042"/>
            <a:ext cx="8739291" cy="1372801"/>
            <a:chOff x="0" y="0"/>
            <a:chExt cx="2301706" cy="361561"/>
          </a:xfrm>
        </p:grpSpPr>
        <p:sp>
          <p:nvSpPr>
            <p:cNvPr name="Freeform 11" id="11"/>
            <p:cNvSpPr/>
            <p:nvPr/>
          </p:nvSpPr>
          <p:spPr>
            <a:xfrm flipH="false" flipV="false" rot="0">
              <a:off x="0" y="0"/>
              <a:ext cx="2301706" cy="361561"/>
            </a:xfrm>
            <a:custGeom>
              <a:avLst/>
              <a:gdLst/>
              <a:ahLst/>
              <a:cxnLst/>
              <a:rect r="r" b="b" t="t" l="l"/>
              <a:pathLst>
                <a:path h="361561" w="2301706">
                  <a:moveTo>
                    <a:pt x="0" y="0"/>
                  </a:moveTo>
                  <a:lnTo>
                    <a:pt x="2301706" y="0"/>
                  </a:lnTo>
                  <a:lnTo>
                    <a:pt x="2301706" y="361561"/>
                  </a:lnTo>
                  <a:lnTo>
                    <a:pt x="0" y="361561"/>
                  </a:lnTo>
                  <a:close/>
                </a:path>
              </a:pathLst>
            </a:custGeom>
            <a:solidFill>
              <a:srgbClr val="DEDDDE"/>
            </a:solidFill>
          </p:spPr>
        </p:sp>
        <p:sp>
          <p:nvSpPr>
            <p:cNvPr name="TextBox 12" id="12"/>
            <p:cNvSpPr txBox="true"/>
            <p:nvPr/>
          </p:nvSpPr>
          <p:spPr>
            <a:xfrm>
              <a:off x="0" y="-95250"/>
              <a:ext cx="2301706" cy="456811"/>
            </a:xfrm>
            <a:prstGeom prst="rect">
              <a:avLst/>
            </a:prstGeom>
          </p:spPr>
          <p:txBody>
            <a:bodyPr anchor="ctr" rtlCol="false" tIns="50800" lIns="50800" bIns="50800" rIns="50800"/>
            <a:lstStyle/>
            <a:p>
              <a:pPr algn="ctr">
                <a:lnSpc>
                  <a:spcPts val="3706"/>
                </a:lnSpc>
              </a:pPr>
              <a:r>
                <a:rPr lang="en-US" sz="2288">
                  <a:solidFill>
                    <a:srgbClr val="5F432C"/>
                  </a:solidFill>
                  <a:latin typeface="Decalotype"/>
                </a:rPr>
                <a:t>Embracing AI for a Future-Ready Malaysia: Nurturing Critical Thinking and Empowering Responsible Citizens</a:t>
              </a:r>
            </a:p>
          </p:txBody>
        </p:sp>
      </p:grpSp>
      <p:grpSp>
        <p:nvGrpSpPr>
          <p:cNvPr name="Group 13" id="13"/>
          <p:cNvGrpSpPr/>
          <p:nvPr/>
        </p:nvGrpSpPr>
        <p:grpSpPr>
          <a:xfrm rot="0">
            <a:off x="9819233" y="292042"/>
            <a:ext cx="8091871" cy="1372801"/>
            <a:chOff x="0" y="0"/>
            <a:chExt cx="2131192" cy="361561"/>
          </a:xfrm>
        </p:grpSpPr>
        <p:sp>
          <p:nvSpPr>
            <p:cNvPr name="Freeform 14" id="14"/>
            <p:cNvSpPr/>
            <p:nvPr/>
          </p:nvSpPr>
          <p:spPr>
            <a:xfrm flipH="false" flipV="false" rot="0">
              <a:off x="0" y="0"/>
              <a:ext cx="2131192" cy="361561"/>
            </a:xfrm>
            <a:custGeom>
              <a:avLst/>
              <a:gdLst/>
              <a:ahLst/>
              <a:cxnLst/>
              <a:rect r="r" b="b" t="t" l="l"/>
              <a:pathLst>
                <a:path h="361561" w="2131192">
                  <a:moveTo>
                    <a:pt x="0" y="0"/>
                  </a:moveTo>
                  <a:lnTo>
                    <a:pt x="2131192" y="0"/>
                  </a:lnTo>
                  <a:lnTo>
                    <a:pt x="2131192" y="361561"/>
                  </a:lnTo>
                  <a:lnTo>
                    <a:pt x="0" y="361561"/>
                  </a:lnTo>
                  <a:close/>
                </a:path>
              </a:pathLst>
            </a:custGeom>
            <a:solidFill>
              <a:srgbClr val="DEDDDE"/>
            </a:solidFill>
          </p:spPr>
        </p:sp>
        <p:sp>
          <p:nvSpPr>
            <p:cNvPr name="TextBox 15" id="15"/>
            <p:cNvSpPr txBox="true"/>
            <p:nvPr/>
          </p:nvSpPr>
          <p:spPr>
            <a:xfrm>
              <a:off x="0" y="-95250"/>
              <a:ext cx="2131192" cy="456811"/>
            </a:xfrm>
            <a:prstGeom prst="rect">
              <a:avLst/>
            </a:prstGeom>
          </p:spPr>
          <p:txBody>
            <a:bodyPr anchor="ctr" rtlCol="false" tIns="50800" lIns="50800" bIns="50800" rIns="50800"/>
            <a:lstStyle/>
            <a:p>
              <a:pPr algn="ctr">
                <a:lnSpc>
                  <a:spcPts val="3706"/>
                </a:lnSpc>
              </a:pPr>
              <a:r>
                <a:rPr lang="en-US" sz="2288">
                  <a:solidFill>
                    <a:srgbClr val="5F432C"/>
                  </a:solidFill>
                  <a:latin typeface="Decalotype"/>
                </a:rPr>
                <a:t>Empowering Responsible Citizens through AI</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753551" y="733272"/>
            <a:ext cx="9657676" cy="8840156"/>
            <a:chOff x="0" y="0"/>
            <a:chExt cx="2543586" cy="2328272"/>
          </a:xfrm>
        </p:grpSpPr>
        <p:sp>
          <p:nvSpPr>
            <p:cNvPr name="Freeform 4" id="4"/>
            <p:cNvSpPr/>
            <p:nvPr/>
          </p:nvSpPr>
          <p:spPr>
            <a:xfrm flipH="false" flipV="false" rot="0">
              <a:off x="0" y="0"/>
              <a:ext cx="2543586" cy="2328272"/>
            </a:xfrm>
            <a:custGeom>
              <a:avLst/>
              <a:gdLst/>
              <a:ahLst/>
              <a:cxnLst/>
              <a:rect r="r" b="b" t="t" l="l"/>
              <a:pathLst>
                <a:path h="2328272" w="2543586">
                  <a:moveTo>
                    <a:pt x="47296" y="0"/>
                  </a:moveTo>
                  <a:lnTo>
                    <a:pt x="2496289" y="0"/>
                  </a:lnTo>
                  <a:cubicBezTo>
                    <a:pt x="2522410" y="0"/>
                    <a:pt x="2543586" y="21175"/>
                    <a:pt x="2543586" y="47296"/>
                  </a:cubicBezTo>
                  <a:lnTo>
                    <a:pt x="2543586" y="2280975"/>
                  </a:lnTo>
                  <a:cubicBezTo>
                    <a:pt x="2543586" y="2293519"/>
                    <a:pt x="2538603" y="2305549"/>
                    <a:pt x="2529733" y="2314419"/>
                  </a:cubicBezTo>
                  <a:cubicBezTo>
                    <a:pt x="2520863" y="2323289"/>
                    <a:pt x="2508833" y="2328272"/>
                    <a:pt x="2496289" y="2328272"/>
                  </a:cubicBezTo>
                  <a:lnTo>
                    <a:pt x="47296" y="2328272"/>
                  </a:lnTo>
                  <a:cubicBezTo>
                    <a:pt x="34753" y="2328272"/>
                    <a:pt x="22723" y="2323289"/>
                    <a:pt x="13853" y="2314419"/>
                  </a:cubicBezTo>
                  <a:cubicBezTo>
                    <a:pt x="4983" y="2305549"/>
                    <a:pt x="0" y="2293519"/>
                    <a:pt x="0" y="2280975"/>
                  </a:cubicBezTo>
                  <a:lnTo>
                    <a:pt x="0" y="47296"/>
                  </a:lnTo>
                  <a:cubicBezTo>
                    <a:pt x="0" y="34753"/>
                    <a:pt x="4983" y="22723"/>
                    <a:pt x="13853" y="13853"/>
                  </a:cubicBezTo>
                  <a:cubicBezTo>
                    <a:pt x="22723" y="4983"/>
                    <a:pt x="34753" y="0"/>
                    <a:pt x="47296"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D69A30"/>
              </a:solidFill>
              <a:prstDash val="solid"/>
              <a:round/>
            </a:ln>
          </p:spPr>
        </p:sp>
        <p:sp>
          <p:nvSpPr>
            <p:cNvPr name="TextBox 5" id="5"/>
            <p:cNvSpPr txBox="true"/>
            <p:nvPr/>
          </p:nvSpPr>
          <p:spPr>
            <a:xfrm>
              <a:off x="0" y="-95250"/>
              <a:ext cx="2543586" cy="2423522"/>
            </a:xfrm>
            <a:prstGeom prst="rect">
              <a:avLst/>
            </a:prstGeom>
          </p:spPr>
          <p:txBody>
            <a:bodyPr anchor="ctr" rtlCol="false" tIns="50800" lIns="50800" bIns="50800" rIns="50800"/>
            <a:lstStyle/>
            <a:p>
              <a:pPr algn="ctr">
                <a:lnSpc>
                  <a:spcPts val="3706"/>
                </a:lnSpc>
              </a:pPr>
            </a:p>
          </p:txBody>
        </p:sp>
      </p:grpSp>
      <p:sp>
        <p:nvSpPr>
          <p:cNvPr name="Freeform 6" id="6"/>
          <p:cNvSpPr/>
          <p:nvPr/>
        </p:nvSpPr>
        <p:spPr>
          <a:xfrm flipH="false" flipV="false" rot="0">
            <a:off x="8938823" y="1602263"/>
            <a:ext cx="8320477" cy="11093969"/>
          </a:xfrm>
          <a:custGeom>
            <a:avLst/>
            <a:gdLst/>
            <a:ahLst/>
            <a:cxnLst/>
            <a:rect r="r" b="b" t="t" l="l"/>
            <a:pathLst>
              <a:path h="11093969" w="8320477">
                <a:moveTo>
                  <a:pt x="0" y="0"/>
                </a:moveTo>
                <a:lnTo>
                  <a:pt x="8320477" y="0"/>
                </a:lnTo>
                <a:lnTo>
                  <a:pt x="8320477" y="11093968"/>
                </a:lnTo>
                <a:lnTo>
                  <a:pt x="0" y="11093968"/>
                </a:lnTo>
                <a:lnTo>
                  <a:pt x="0" y="0"/>
                </a:lnTo>
                <a:close/>
              </a:path>
            </a:pathLst>
          </a:custGeom>
          <a:blipFill>
            <a:blip r:embed="rId3"/>
            <a:stretch>
              <a:fillRect l="0" t="0" r="0" b="0"/>
            </a:stretch>
          </a:blipFill>
        </p:spPr>
      </p:sp>
      <p:sp>
        <p:nvSpPr>
          <p:cNvPr name="Freeform 7" id="7"/>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4"/>
            <a:stretch>
              <a:fillRect l="-321036" t="0" r="0" b="-144015"/>
            </a:stretch>
          </a:blipFill>
        </p:spPr>
      </p:sp>
      <p:sp>
        <p:nvSpPr>
          <p:cNvPr name="Freeform 8" id="8"/>
          <p:cNvSpPr/>
          <p:nvPr/>
        </p:nvSpPr>
        <p:spPr>
          <a:xfrm flipH="false" flipV="false" rot="0">
            <a:off x="8383173" y="292042"/>
            <a:ext cx="3280331" cy="3284437"/>
          </a:xfrm>
          <a:custGeom>
            <a:avLst/>
            <a:gdLst/>
            <a:ahLst/>
            <a:cxnLst/>
            <a:rect r="r" b="b" t="t" l="l"/>
            <a:pathLst>
              <a:path h="3284437" w="3280331">
                <a:moveTo>
                  <a:pt x="0" y="0"/>
                </a:moveTo>
                <a:lnTo>
                  <a:pt x="3280331" y="0"/>
                </a:lnTo>
                <a:lnTo>
                  <a:pt x="3280331" y="3284437"/>
                </a:lnTo>
                <a:lnTo>
                  <a:pt x="0" y="3284437"/>
                </a:lnTo>
                <a:lnTo>
                  <a:pt x="0" y="0"/>
                </a:lnTo>
                <a:close/>
              </a:path>
            </a:pathLst>
          </a:custGeom>
          <a:blipFill>
            <a:blip r:embed="rId5"/>
            <a:stretch>
              <a:fillRect l="0" t="0" r="0" b="0"/>
            </a:stretch>
          </a:blipFill>
        </p:spPr>
      </p:sp>
      <p:sp>
        <p:nvSpPr>
          <p:cNvPr name="Freeform 9" id="9"/>
          <p:cNvSpPr/>
          <p:nvPr/>
        </p:nvSpPr>
        <p:spPr>
          <a:xfrm flipH="false" flipV="false" rot="0">
            <a:off x="-274112" y="7003875"/>
            <a:ext cx="1302812" cy="2254425"/>
          </a:xfrm>
          <a:custGeom>
            <a:avLst/>
            <a:gdLst/>
            <a:ahLst/>
            <a:cxnLst/>
            <a:rect r="r" b="b" t="t" l="l"/>
            <a:pathLst>
              <a:path h="2254425" w="1302812">
                <a:moveTo>
                  <a:pt x="0" y="0"/>
                </a:moveTo>
                <a:lnTo>
                  <a:pt x="1302812" y="0"/>
                </a:lnTo>
                <a:lnTo>
                  <a:pt x="1302812" y="2254425"/>
                </a:lnTo>
                <a:lnTo>
                  <a:pt x="0" y="2254425"/>
                </a:lnTo>
                <a:lnTo>
                  <a:pt x="0" y="0"/>
                </a:lnTo>
                <a:close/>
              </a:path>
            </a:pathLst>
          </a:custGeom>
          <a:blipFill>
            <a:blip r:embed="rId6"/>
            <a:stretch>
              <a:fillRect l="-236784" t="-125652" r="0" b="0"/>
            </a:stretch>
          </a:blipFill>
        </p:spPr>
      </p:sp>
      <p:sp>
        <p:nvSpPr>
          <p:cNvPr name="TextBox 10" id="10"/>
          <p:cNvSpPr txBox="true"/>
          <p:nvPr/>
        </p:nvSpPr>
        <p:spPr>
          <a:xfrm rot="0">
            <a:off x="1901751" y="4267312"/>
            <a:ext cx="7037073" cy="2006958"/>
          </a:xfrm>
          <a:prstGeom prst="rect">
            <a:avLst/>
          </a:prstGeom>
        </p:spPr>
        <p:txBody>
          <a:bodyPr anchor="t" rtlCol="false" tIns="0" lIns="0" bIns="0" rIns="0">
            <a:spAutoFit/>
          </a:bodyPr>
          <a:lstStyle/>
          <a:p>
            <a:pPr algn="l">
              <a:lnSpc>
                <a:spcPts val="8030"/>
              </a:lnSpc>
            </a:pPr>
            <a:r>
              <a:rPr lang="en-US" sz="5735">
                <a:solidFill>
                  <a:srgbClr val="FFFFFF"/>
                </a:solidFill>
                <a:latin typeface="Montserrat Classic Bold"/>
              </a:rPr>
              <a:t>National Pillars </a:t>
            </a:r>
          </a:p>
          <a:p>
            <a:pPr algn="l" marL="0" indent="0" lvl="0">
              <a:lnSpc>
                <a:spcPts val="8030"/>
              </a:lnSpc>
            </a:pPr>
            <a:r>
              <a:rPr lang="en-US" sz="5735">
                <a:solidFill>
                  <a:srgbClr val="FFFFFF"/>
                </a:solidFill>
                <a:latin typeface="Montserrat Classic Bold"/>
              </a:rPr>
              <a:t>RUKUN NEGARA</a:t>
            </a:r>
          </a:p>
        </p:txBody>
      </p:sp>
      <p:sp>
        <p:nvSpPr>
          <p:cNvPr name="TextBox 11" id="11"/>
          <p:cNvSpPr txBox="true"/>
          <p:nvPr/>
        </p:nvSpPr>
        <p:spPr>
          <a:xfrm rot="0">
            <a:off x="2948993" y="1758975"/>
            <a:ext cx="2007061" cy="438677"/>
          </a:xfrm>
          <a:prstGeom prst="rect">
            <a:avLst/>
          </a:prstGeom>
        </p:spPr>
        <p:txBody>
          <a:bodyPr anchor="t" rtlCol="false" tIns="0" lIns="0" bIns="0" rIns="0">
            <a:spAutoFit/>
          </a:bodyPr>
          <a:lstStyle/>
          <a:p>
            <a:pPr algn="l" marL="0" indent="0" lvl="0">
              <a:lnSpc>
                <a:spcPts val="3645"/>
              </a:lnSpc>
              <a:spcBef>
                <a:spcPct val="0"/>
              </a:spcBef>
            </a:pPr>
          </a:p>
        </p:txBody>
      </p:sp>
      <p:sp>
        <p:nvSpPr>
          <p:cNvPr name="Freeform 12" id="12"/>
          <p:cNvSpPr/>
          <p:nvPr/>
        </p:nvSpPr>
        <p:spPr>
          <a:xfrm flipH="false" flipV="false" rot="0">
            <a:off x="2023959" y="1804877"/>
            <a:ext cx="840830" cy="848252"/>
          </a:xfrm>
          <a:custGeom>
            <a:avLst/>
            <a:gdLst/>
            <a:ahLst/>
            <a:cxnLst/>
            <a:rect r="r" b="b" t="t" l="l"/>
            <a:pathLst>
              <a:path h="848252" w="840830">
                <a:moveTo>
                  <a:pt x="0" y="0"/>
                </a:moveTo>
                <a:lnTo>
                  <a:pt x="840830" y="0"/>
                </a:lnTo>
                <a:lnTo>
                  <a:pt x="840830" y="848253"/>
                </a:lnTo>
                <a:lnTo>
                  <a:pt x="0" y="8482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
        <p:nvSpPr>
          <p:cNvPr name="Freeform 3" id="3"/>
          <p:cNvSpPr/>
          <p:nvPr/>
        </p:nvSpPr>
        <p:spPr>
          <a:xfrm flipH="false" flipV="false" rot="0">
            <a:off x="2211094" y="548671"/>
            <a:ext cx="13222870" cy="6893433"/>
          </a:xfrm>
          <a:custGeom>
            <a:avLst/>
            <a:gdLst/>
            <a:ahLst/>
            <a:cxnLst/>
            <a:rect r="r" b="b" t="t" l="l"/>
            <a:pathLst>
              <a:path h="6893433" w="13222870">
                <a:moveTo>
                  <a:pt x="0" y="0"/>
                </a:moveTo>
                <a:lnTo>
                  <a:pt x="13222869" y="0"/>
                </a:lnTo>
                <a:lnTo>
                  <a:pt x="13222869" y="6893433"/>
                </a:lnTo>
                <a:lnTo>
                  <a:pt x="0" y="6893433"/>
                </a:lnTo>
                <a:lnTo>
                  <a:pt x="0" y="0"/>
                </a:lnTo>
                <a:close/>
              </a:path>
            </a:pathLst>
          </a:custGeom>
          <a:blipFill>
            <a:blip r:embed="rId3"/>
            <a:stretch>
              <a:fillRect l="0" t="-3532" r="0" b="-3532"/>
            </a:stretch>
          </a:blipFill>
        </p:spPr>
      </p:sp>
      <p:grpSp>
        <p:nvGrpSpPr>
          <p:cNvPr name="Group 4" id="4"/>
          <p:cNvGrpSpPr/>
          <p:nvPr/>
        </p:nvGrpSpPr>
        <p:grpSpPr>
          <a:xfrm rot="0">
            <a:off x="2211094" y="7944940"/>
            <a:ext cx="13222870" cy="2213534"/>
            <a:chOff x="0" y="0"/>
            <a:chExt cx="3482567" cy="582988"/>
          </a:xfrm>
        </p:grpSpPr>
        <p:sp>
          <p:nvSpPr>
            <p:cNvPr name="Freeform 5" id="5"/>
            <p:cNvSpPr/>
            <p:nvPr/>
          </p:nvSpPr>
          <p:spPr>
            <a:xfrm flipH="false" flipV="false" rot="0">
              <a:off x="0" y="0"/>
              <a:ext cx="3482566" cy="582988"/>
            </a:xfrm>
            <a:custGeom>
              <a:avLst/>
              <a:gdLst/>
              <a:ahLst/>
              <a:cxnLst/>
              <a:rect r="r" b="b" t="t" l="l"/>
              <a:pathLst>
                <a:path h="582988" w="3482566">
                  <a:moveTo>
                    <a:pt x="0" y="0"/>
                  </a:moveTo>
                  <a:lnTo>
                    <a:pt x="3482566" y="0"/>
                  </a:lnTo>
                  <a:lnTo>
                    <a:pt x="3482566" y="582988"/>
                  </a:lnTo>
                  <a:lnTo>
                    <a:pt x="0" y="582988"/>
                  </a:lnTo>
                  <a:close/>
                </a:path>
              </a:pathLst>
            </a:custGeom>
            <a:solidFill>
              <a:srgbClr val="D9D9D9"/>
            </a:solidFill>
          </p:spPr>
        </p:sp>
        <p:sp>
          <p:nvSpPr>
            <p:cNvPr name="TextBox 6" id="6"/>
            <p:cNvSpPr txBox="true"/>
            <p:nvPr/>
          </p:nvSpPr>
          <p:spPr>
            <a:xfrm>
              <a:off x="0" y="-95250"/>
              <a:ext cx="3482567" cy="678238"/>
            </a:xfrm>
            <a:prstGeom prst="rect">
              <a:avLst/>
            </a:prstGeom>
          </p:spPr>
          <p:txBody>
            <a:bodyPr anchor="ctr" rtlCol="false" tIns="50800" lIns="50800" bIns="50800" rIns="50800"/>
            <a:lstStyle/>
            <a:p>
              <a:pPr algn="ctr">
                <a:lnSpc>
                  <a:spcPts val="3706"/>
                </a:lnSpc>
              </a:pPr>
            </a:p>
          </p:txBody>
        </p:sp>
      </p:grpSp>
      <p:sp>
        <p:nvSpPr>
          <p:cNvPr name="TextBox 7" id="7"/>
          <p:cNvSpPr txBox="true"/>
          <p:nvPr/>
        </p:nvSpPr>
        <p:spPr>
          <a:xfrm rot="0">
            <a:off x="2352684" y="7955202"/>
            <a:ext cx="13222870" cy="1952981"/>
          </a:xfrm>
          <a:prstGeom prst="rect">
            <a:avLst/>
          </a:prstGeom>
        </p:spPr>
        <p:txBody>
          <a:bodyPr anchor="t" rtlCol="false" tIns="0" lIns="0" bIns="0" rIns="0">
            <a:spAutoFit/>
          </a:bodyPr>
          <a:lstStyle/>
          <a:p>
            <a:pPr algn="l" marL="0" indent="0" lvl="0">
              <a:lnSpc>
                <a:spcPts val="5230"/>
              </a:lnSpc>
            </a:pPr>
            <a:r>
              <a:rPr lang="en-US" sz="3735">
                <a:solidFill>
                  <a:srgbClr val="0D0D0D"/>
                </a:solidFill>
                <a:latin typeface="Montserrat Classic Bold"/>
              </a:rPr>
              <a:t>In the context of RUKUN NEGARA the principles of issue of AI related to fourth and fifth pillar.Here’s how they relate to pillar: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797511" y="748302"/>
            <a:ext cx="12723704" cy="8843700"/>
            <a:chOff x="0" y="0"/>
            <a:chExt cx="3351099" cy="2329205"/>
          </a:xfrm>
        </p:grpSpPr>
        <p:sp>
          <p:nvSpPr>
            <p:cNvPr name="Freeform 4" id="4"/>
            <p:cNvSpPr/>
            <p:nvPr/>
          </p:nvSpPr>
          <p:spPr>
            <a:xfrm flipH="false" flipV="false" rot="0">
              <a:off x="0" y="0"/>
              <a:ext cx="3351099" cy="2329205"/>
            </a:xfrm>
            <a:custGeom>
              <a:avLst/>
              <a:gdLst/>
              <a:ahLst/>
              <a:cxnLst/>
              <a:rect r="r" b="b" t="t" l="l"/>
              <a:pathLst>
                <a:path h="2329205" w="3351099">
                  <a:moveTo>
                    <a:pt x="35899" y="0"/>
                  </a:moveTo>
                  <a:lnTo>
                    <a:pt x="3315200" y="0"/>
                  </a:lnTo>
                  <a:cubicBezTo>
                    <a:pt x="3335026" y="0"/>
                    <a:pt x="3351099" y="16073"/>
                    <a:pt x="3351099" y="35899"/>
                  </a:cubicBezTo>
                  <a:lnTo>
                    <a:pt x="3351099" y="2293306"/>
                  </a:lnTo>
                  <a:cubicBezTo>
                    <a:pt x="3351099" y="2313132"/>
                    <a:pt x="3335026" y="2329205"/>
                    <a:pt x="3315200" y="2329205"/>
                  </a:cubicBezTo>
                  <a:lnTo>
                    <a:pt x="35899" y="2329205"/>
                  </a:lnTo>
                  <a:cubicBezTo>
                    <a:pt x="16073" y="2329205"/>
                    <a:pt x="0" y="2313132"/>
                    <a:pt x="0" y="2293306"/>
                  </a:cubicBezTo>
                  <a:lnTo>
                    <a:pt x="0" y="35899"/>
                  </a:lnTo>
                  <a:cubicBezTo>
                    <a:pt x="0" y="16073"/>
                    <a:pt x="16073" y="0"/>
                    <a:pt x="35899" y="0"/>
                  </a:cubicBezTo>
                  <a:close/>
                </a:path>
              </a:pathLst>
            </a:custGeom>
            <a:solidFill>
              <a:srgbClr val="D9D9D9"/>
            </a:solidFill>
            <a:ln w="57150" cap="rnd">
              <a:solidFill>
                <a:srgbClr val="D69A30"/>
              </a:solidFill>
              <a:prstDash val="solid"/>
              <a:round/>
            </a:ln>
          </p:spPr>
        </p:sp>
        <p:sp>
          <p:nvSpPr>
            <p:cNvPr name="TextBox 5" id="5"/>
            <p:cNvSpPr txBox="true"/>
            <p:nvPr/>
          </p:nvSpPr>
          <p:spPr>
            <a:xfrm>
              <a:off x="0" y="-95250"/>
              <a:ext cx="3351099" cy="2424455"/>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1028700" y="1028700"/>
            <a:ext cx="3331524" cy="1200698"/>
            <a:chOff x="0" y="0"/>
            <a:chExt cx="877438" cy="316233"/>
          </a:xfrm>
        </p:grpSpPr>
        <p:sp>
          <p:nvSpPr>
            <p:cNvPr name="Freeform 7" id="7"/>
            <p:cNvSpPr/>
            <p:nvPr/>
          </p:nvSpPr>
          <p:spPr>
            <a:xfrm flipH="false" flipV="false" rot="0">
              <a:off x="0" y="0"/>
              <a:ext cx="877438" cy="316233"/>
            </a:xfrm>
            <a:custGeom>
              <a:avLst/>
              <a:gdLst/>
              <a:ahLst/>
              <a:cxnLst/>
              <a:rect r="r" b="b" t="t" l="l"/>
              <a:pathLst>
                <a:path h="316233" w="877438">
                  <a:moveTo>
                    <a:pt x="137106" y="0"/>
                  </a:moveTo>
                  <a:lnTo>
                    <a:pt x="740332" y="0"/>
                  </a:lnTo>
                  <a:cubicBezTo>
                    <a:pt x="776695" y="0"/>
                    <a:pt x="811568" y="14445"/>
                    <a:pt x="837281" y="40158"/>
                  </a:cubicBezTo>
                  <a:cubicBezTo>
                    <a:pt x="862993" y="65870"/>
                    <a:pt x="877438" y="100744"/>
                    <a:pt x="877438" y="137106"/>
                  </a:cubicBezTo>
                  <a:lnTo>
                    <a:pt x="877438" y="179127"/>
                  </a:lnTo>
                  <a:cubicBezTo>
                    <a:pt x="877438" y="254849"/>
                    <a:pt x="816054" y="316233"/>
                    <a:pt x="740332" y="316233"/>
                  </a:cubicBezTo>
                  <a:lnTo>
                    <a:pt x="137106" y="316233"/>
                  </a:lnTo>
                  <a:cubicBezTo>
                    <a:pt x="61385" y="316233"/>
                    <a:pt x="0" y="254849"/>
                    <a:pt x="0" y="179127"/>
                  </a:cubicBezTo>
                  <a:lnTo>
                    <a:pt x="0" y="137106"/>
                  </a:lnTo>
                  <a:cubicBezTo>
                    <a:pt x="0" y="61385"/>
                    <a:pt x="61385" y="0"/>
                    <a:pt x="137106" y="0"/>
                  </a:cubicBezTo>
                  <a:close/>
                </a:path>
              </a:pathLst>
            </a:custGeom>
            <a:solidFill>
              <a:srgbClr val="121A4E"/>
            </a:solidFill>
            <a:ln w="57150" cap="rnd">
              <a:solidFill>
                <a:srgbClr val="D69A30"/>
              </a:solidFill>
              <a:prstDash val="solid"/>
              <a:round/>
            </a:ln>
          </p:spPr>
        </p:sp>
        <p:sp>
          <p:nvSpPr>
            <p:cNvPr name="TextBox 8" id="8"/>
            <p:cNvSpPr txBox="true"/>
            <p:nvPr/>
          </p:nvSpPr>
          <p:spPr>
            <a:xfrm>
              <a:off x="0" y="-66675"/>
              <a:ext cx="877438" cy="382908"/>
            </a:xfrm>
            <a:prstGeom prst="rect">
              <a:avLst/>
            </a:prstGeom>
          </p:spPr>
          <p:txBody>
            <a:bodyPr anchor="ctr" rtlCol="false" tIns="50800" lIns="50800" bIns="50800" rIns="50800"/>
            <a:lstStyle/>
            <a:p>
              <a:pPr algn="ctr">
                <a:lnSpc>
                  <a:spcPts val="2572"/>
                </a:lnSpc>
              </a:pPr>
              <a:r>
                <a:rPr lang="en-US" sz="1588">
                  <a:solidFill>
                    <a:srgbClr val="FFFFFF"/>
                  </a:solidFill>
                  <a:latin typeface="Montserrat"/>
                </a:rPr>
                <a:t>Kedaulatan Undang-Undang (Rule of Law)</a:t>
              </a:r>
            </a:p>
          </p:txBody>
        </p:sp>
      </p:grpSp>
      <p:grpSp>
        <p:nvGrpSpPr>
          <p:cNvPr name="Group 9" id="9"/>
          <p:cNvGrpSpPr/>
          <p:nvPr/>
        </p:nvGrpSpPr>
        <p:grpSpPr>
          <a:xfrm rot="0">
            <a:off x="1028700" y="4678987"/>
            <a:ext cx="3331524" cy="1204654"/>
            <a:chOff x="0" y="0"/>
            <a:chExt cx="877438" cy="317275"/>
          </a:xfrm>
        </p:grpSpPr>
        <p:sp>
          <p:nvSpPr>
            <p:cNvPr name="Freeform 10" id="10"/>
            <p:cNvSpPr/>
            <p:nvPr/>
          </p:nvSpPr>
          <p:spPr>
            <a:xfrm flipH="false" flipV="false" rot="0">
              <a:off x="0" y="0"/>
              <a:ext cx="877438" cy="317275"/>
            </a:xfrm>
            <a:custGeom>
              <a:avLst/>
              <a:gdLst/>
              <a:ahLst/>
              <a:cxnLst/>
              <a:rect r="r" b="b" t="t" l="l"/>
              <a:pathLst>
                <a:path h="317275" w="877438">
                  <a:moveTo>
                    <a:pt x="137106" y="0"/>
                  </a:moveTo>
                  <a:lnTo>
                    <a:pt x="740332" y="0"/>
                  </a:lnTo>
                  <a:cubicBezTo>
                    <a:pt x="776695" y="0"/>
                    <a:pt x="811568" y="14445"/>
                    <a:pt x="837281" y="40158"/>
                  </a:cubicBezTo>
                  <a:cubicBezTo>
                    <a:pt x="862993" y="65870"/>
                    <a:pt x="877438" y="100744"/>
                    <a:pt x="877438" y="137106"/>
                  </a:cubicBezTo>
                  <a:lnTo>
                    <a:pt x="877438" y="180169"/>
                  </a:lnTo>
                  <a:cubicBezTo>
                    <a:pt x="877438" y="255890"/>
                    <a:pt x="816054" y="317275"/>
                    <a:pt x="740332" y="317275"/>
                  </a:cubicBezTo>
                  <a:lnTo>
                    <a:pt x="137106" y="317275"/>
                  </a:lnTo>
                  <a:cubicBezTo>
                    <a:pt x="61385" y="317275"/>
                    <a:pt x="0" y="255890"/>
                    <a:pt x="0" y="180169"/>
                  </a:cubicBezTo>
                  <a:lnTo>
                    <a:pt x="0" y="137106"/>
                  </a:lnTo>
                  <a:cubicBezTo>
                    <a:pt x="0" y="61385"/>
                    <a:pt x="61385" y="0"/>
                    <a:pt x="137106" y="0"/>
                  </a:cubicBezTo>
                  <a:close/>
                </a:path>
              </a:pathLst>
            </a:custGeom>
            <a:solidFill>
              <a:srgbClr val="121A4E"/>
            </a:solidFill>
            <a:ln w="57150" cap="rnd">
              <a:solidFill>
                <a:srgbClr val="D69A30"/>
              </a:solidFill>
              <a:prstDash val="solid"/>
              <a:round/>
            </a:ln>
          </p:spPr>
        </p:sp>
        <p:sp>
          <p:nvSpPr>
            <p:cNvPr name="TextBox 11" id="11"/>
            <p:cNvSpPr txBox="true"/>
            <p:nvPr/>
          </p:nvSpPr>
          <p:spPr>
            <a:xfrm>
              <a:off x="0" y="-66675"/>
              <a:ext cx="877438" cy="383950"/>
            </a:xfrm>
            <a:prstGeom prst="rect">
              <a:avLst/>
            </a:prstGeom>
          </p:spPr>
          <p:txBody>
            <a:bodyPr anchor="ctr" rtlCol="false" tIns="50800" lIns="50800" bIns="50800" rIns="50800"/>
            <a:lstStyle/>
            <a:p>
              <a:pPr algn="ctr">
                <a:lnSpc>
                  <a:spcPts val="2572"/>
                </a:lnSpc>
              </a:pPr>
              <a:r>
                <a:rPr lang="en-US" sz="1588">
                  <a:solidFill>
                    <a:srgbClr val="FFFFFF"/>
                  </a:solidFill>
                  <a:latin typeface="Montserrat"/>
                </a:rPr>
                <a:t>Kesopanan dan Kesusilaan (Courtesy and Morality)</a:t>
              </a:r>
            </a:p>
          </p:txBody>
        </p:sp>
      </p:grpSp>
      <p:sp>
        <p:nvSpPr>
          <p:cNvPr name="TextBox 12" id="12"/>
          <p:cNvSpPr txBox="true"/>
          <p:nvPr/>
        </p:nvSpPr>
        <p:spPr>
          <a:xfrm rot="0">
            <a:off x="1936591" y="2255579"/>
            <a:ext cx="11215001" cy="2400618"/>
          </a:xfrm>
          <a:prstGeom prst="rect">
            <a:avLst/>
          </a:prstGeom>
        </p:spPr>
        <p:txBody>
          <a:bodyPr anchor="t" rtlCol="false" tIns="0" lIns="0" bIns="0" rIns="0">
            <a:spAutoFit/>
          </a:bodyPr>
          <a:lstStyle/>
          <a:p>
            <a:pPr algn="l">
              <a:lnSpc>
                <a:spcPts val="2812"/>
              </a:lnSpc>
            </a:pPr>
            <a:r>
              <a:rPr lang="en-US" sz="1939">
                <a:solidFill>
                  <a:srgbClr val="000000"/>
                </a:solidFill>
                <a:latin typeface="Lexend Deca"/>
              </a:rPr>
              <a:t>It is very important to follow the Rukun Negara principles of "Kedaulatan Undang-Undang" (Rule of Law) and "Kesopanan dan Kesusilaan" (Courtesy and Morality) when putting AI into Malaysian schools. This makes sure that AI is used in a way that follows the law, is moral, and is accountable. It also promotes respect for human dignity, fairness, and good ideals in education. In the end, this method protects students' rights and creates a welcoming, peaceful learning space that is improved by AI technology. </a:t>
            </a:r>
          </a:p>
          <a:p>
            <a:pPr algn="l">
              <a:lnSpc>
                <a:spcPts val="2377"/>
              </a:lnSpc>
            </a:pPr>
          </a:p>
        </p:txBody>
      </p:sp>
      <p:sp>
        <p:nvSpPr>
          <p:cNvPr name="TextBox 13" id="13"/>
          <p:cNvSpPr txBox="true"/>
          <p:nvPr/>
        </p:nvSpPr>
        <p:spPr>
          <a:xfrm rot="0">
            <a:off x="1936591" y="6058978"/>
            <a:ext cx="11215001" cy="3105468"/>
          </a:xfrm>
          <a:prstGeom prst="rect">
            <a:avLst/>
          </a:prstGeom>
        </p:spPr>
        <p:txBody>
          <a:bodyPr anchor="t" rtlCol="false" tIns="0" lIns="0" bIns="0" rIns="0">
            <a:spAutoFit/>
          </a:bodyPr>
          <a:lstStyle/>
          <a:p>
            <a:pPr algn="l">
              <a:lnSpc>
                <a:spcPts val="2812"/>
              </a:lnSpc>
            </a:pPr>
            <a:r>
              <a:rPr lang="en-US" sz="1939">
                <a:solidFill>
                  <a:srgbClr val="000000"/>
                </a:solidFill>
                <a:latin typeface="Lexend Deca"/>
              </a:rPr>
              <a:t>IT uphold the Rukun Negara principle of "Kesopanan dan Kesusilaan" (Courtesy and Morality), the integration of AI in Malaysian education must prioritize respecting the dignity and autonomy of students. This entails avoiding the use of AI for surveillance or control and ensuring student input in data usage. Furthermore, AI algorithms should be designed and implemented fairly, avoiding discrimination based on personal characteristics. Leveraging AI to promote positive values like empathy, collaboration, and critical thinking through facilitated discussions and personalized feedback further enhances the ethical and responsible use of AI in education, ultimately benefiting all students.</a:t>
            </a:r>
          </a:p>
          <a:p>
            <a:pPr algn="l">
              <a:lnSpc>
                <a:spcPts val="2377"/>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105220" y="4353199"/>
            <a:ext cx="3654083" cy="5453875"/>
            <a:chOff x="0" y="0"/>
            <a:chExt cx="1022038" cy="1525435"/>
          </a:xfrm>
        </p:grpSpPr>
        <p:sp>
          <p:nvSpPr>
            <p:cNvPr name="Freeform 4" id="4"/>
            <p:cNvSpPr/>
            <p:nvPr/>
          </p:nvSpPr>
          <p:spPr>
            <a:xfrm flipH="false" flipV="false" rot="0">
              <a:off x="0" y="0"/>
              <a:ext cx="1022038" cy="1525435"/>
            </a:xfrm>
            <a:custGeom>
              <a:avLst/>
              <a:gdLst/>
              <a:ahLst/>
              <a:cxnLst/>
              <a:rect r="r" b="b" t="t" l="l"/>
              <a:pathLst>
                <a:path h="1525435" w="1022038">
                  <a:moveTo>
                    <a:pt x="125004" y="0"/>
                  </a:moveTo>
                  <a:lnTo>
                    <a:pt x="897034" y="0"/>
                  </a:lnTo>
                  <a:cubicBezTo>
                    <a:pt x="930187" y="0"/>
                    <a:pt x="961982" y="13170"/>
                    <a:pt x="985425" y="36613"/>
                  </a:cubicBezTo>
                  <a:cubicBezTo>
                    <a:pt x="1008868" y="60055"/>
                    <a:pt x="1022038" y="91851"/>
                    <a:pt x="1022038" y="125004"/>
                  </a:cubicBezTo>
                  <a:lnTo>
                    <a:pt x="1022038" y="1400432"/>
                  </a:lnTo>
                  <a:cubicBezTo>
                    <a:pt x="1022038" y="1433585"/>
                    <a:pt x="1008868" y="1465380"/>
                    <a:pt x="985425" y="1488822"/>
                  </a:cubicBezTo>
                  <a:cubicBezTo>
                    <a:pt x="961982" y="1512265"/>
                    <a:pt x="930187" y="1525435"/>
                    <a:pt x="897034" y="1525435"/>
                  </a:cubicBezTo>
                  <a:lnTo>
                    <a:pt x="125004" y="1525435"/>
                  </a:lnTo>
                  <a:cubicBezTo>
                    <a:pt x="91851" y="1525435"/>
                    <a:pt x="60055" y="1512265"/>
                    <a:pt x="36613" y="1488822"/>
                  </a:cubicBezTo>
                  <a:cubicBezTo>
                    <a:pt x="13170" y="1465380"/>
                    <a:pt x="0" y="1433585"/>
                    <a:pt x="0" y="1400432"/>
                  </a:cubicBezTo>
                  <a:lnTo>
                    <a:pt x="0" y="125004"/>
                  </a:lnTo>
                  <a:cubicBezTo>
                    <a:pt x="0" y="91851"/>
                    <a:pt x="13170" y="60055"/>
                    <a:pt x="36613" y="36613"/>
                  </a:cubicBezTo>
                  <a:cubicBezTo>
                    <a:pt x="60055" y="13170"/>
                    <a:pt x="91851" y="0"/>
                    <a:pt x="125004"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D69A30"/>
              </a:solidFill>
              <a:prstDash val="solid"/>
              <a:round/>
            </a:ln>
          </p:spPr>
        </p:sp>
        <p:sp>
          <p:nvSpPr>
            <p:cNvPr name="TextBox 5" id="5"/>
            <p:cNvSpPr txBox="true"/>
            <p:nvPr/>
          </p:nvSpPr>
          <p:spPr>
            <a:xfrm>
              <a:off x="0" y="-76200"/>
              <a:ext cx="1022038" cy="1601635"/>
            </a:xfrm>
            <a:prstGeom prst="rect">
              <a:avLst/>
            </a:prstGeom>
          </p:spPr>
          <p:txBody>
            <a:bodyPr anchor="ctr" rtlCol="false" tIns="50800" lIns="50800" bIns="50800" rIns="50800"/>
            <a:lstStyle/>
            <a:p>
              <a:pPr algn="ctr">
                <a:lnSpc>
                  <a:spcPts val="2916"/>
                </a:lnSpc>
              </a:pPr>
            </a:p>
            <a:p>
              <a:pPr algn="ctr">
                <a:lnSpc>
                  <a:spcPts val="2916"/>
                </a:lnSpc>
              </a:pPr>
              <a:r>
                <a:rPr lang="en-US" sz="1800">
                  <a:solidFill>
                    <a:srgbClr val="FFFFFF"/>
                  </a:solidFill>
                  <a:latin typeface="Decalotype"/>
                </a:rPr>
                <a:t>The development of autonomous weapons poses significant risks to human life and international security due to their potential for unintended harm and lack of human accountability.</a:t>
              </a:r>
            </a:p>
            <a:p>
              <a:pPr algn="ctr">
                <a:lnSpc>
                  <a:spcPts val="2916"/>
                </a:lnSpc>
              </a:pPr>
            </a:p>
            <a:p>
              <a:pPr algn="ctr">
                <a:lnSpc>
                  <a:spcPts val="2916"/>
                </a:lnSpc>
              </a:pPr>
              <a:r>
                <a:rPr lang="en-US" sz="1800">
                  <a:solidFill>
                    <a:srgbClr val="FFFFFF"/>
                  </a:solidFill>
                  <a:latin typeface="Decalotype"/>
                </a:rPr>
                <a:t>AI-powered surveillance systems can intrude upon individual privacy and personal freedoms, leading to potential misuse and abuse of personal data.</a:t>
              </a:r>
            </a:p>
            <a:p>
              <a:pPr algn="ctr">
                <a:lnSpc>
                  <a:spcPts val="2734"/>
                </a:lnSpc>
              </a:pPr>
            </a:p>
          </p:txBody>
        </p:sp>
      </p:grpSp>
      <p:grpSp>
        <p:nvGrpSpPr>
          <p:cNvPr name="Group 6" id="6"/>
          <p:cNvGrpSpPr/>
          <p:nvPr/>
        </p:nvGrpSpPr>
        <p:grpSpPr>
          <a:xfrm rot="0">
            <a:off x="1289114" y="2972628"/>
            <a:ext cx="3237854" cy="1603320"/>
            <a:chOff x="0" y="0"/>
            <a:chExt cx="1548635" cy="766853"/>
          </a:xfrm>
        </p:grpSpPr>
        <p:sp>
          <p:nvSpPr>
            <p:cNvPr name="Freeform 7" id="7"/>
            <p:cNvSpPr/>
            <p:nvPr/>
          </p:nvSpPr>
          <p:spPr>
            <a:xfrm flipH="false" flipV="false" rot="0">
              <a:off x="0" y="0"/>
              <a:ext cx="1548635" cy="766853"/>
            </a:xfrm>
            <a:custGeom>
              <a:avLst/>
              <a:gdLst/>
              <a:ahLst/>
              <a:cxnLst/>
              <a:rect r="r" b="b" t="t" l="l"/>
              <a:pathLst>
                <a:path h="766853" w="1548635">
                  <a:moveTo>
                    <a:pt x="774318" y="0"/>
                  </a:moveTo>
                  <a:cubicBezTo>
                    <a:pt x="346674" y="0"/>
                    <a:pt x="0" y="171666"/>
                    <a:pt x="0" y="383427"/>
                  </a:cubicBezTo>
                  <a:cubicBezTo>
                    <a:pt x="0" y="595187"/>
                    <a:pt x="346674" y="766853"/>
                    <a:pt x="774318" y="766853"/>
                  </a:cubicBezTo>
                  <a:cubicBezTo>
                    <a:pt x="1201961" y="766853"/>
                    <a:pt x="1548635" y="595187"/>
                    <a:pt x="1548635" y="383427"/>
                  </a:cubicBezTo>
                  <a:cubicBezTo>
                    <a:pt x="1548635" y="171666"/>
                    <a:pt x="1201961" y="0"/>
                    <a:pt x="774318"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D69A30"/>
              </a:solidFill>
              <a:prstDash val="solid"/>
              <a:miter/>
            </a:ln>
          </p:spPr>
        </p:sp>
        <p:sp>
          <p:nvSpPr>
            <p:cNvPr name="TextBox 8" id="8"/>
            <p:cNvSpPr txBox="true"/>
            <p:nvPr/>
          </p:nvSpPr>
          <p:spPr>
            <a:xfrm>
              <a:off x="145185" y="24267"/>
              <a:ext cx="1258266" cy="670693"/>
            </a:xfrm>
            <a:prstGeom prst="rect">
              <a:avLst/>
            </a:prstGeom>
          </p:spPr>
          <p:txBody>
            <a:bodyPr anchor="ctr" rtlCol="false" tIns="50800" lIns="50800" bIns="50800" rIns="50800"/>
            <a:lstStyle/>
            <a:p>
              <a:pPr algn="ctr" marL="0" indent="0" lvl="0">
                <a:lnSpc>
                  <a:spcPts val="3482"/>
                </a:lnSpc>
                <a:spcBef>
                  <a:spcPct val="0"/>
                </a:spcBef>
              </a:pPr>
              <a:r>
                <a:rPr lang="en-US" sz="2487">
                  <a:solidFill>
                    <a:srgbClr val="FFFFFF"/>
                  </a:solidFill>
                  <a:latin typeface="Montserrat Classic Bold"/>
                </a:rPr>
                <a:t>Physical (Jasmani)</a:t>
              </a:r>
            </a:p>
          </p:txBody>
        </p:sp>
      </p:grpSp>
      <p:grpSp>
        <p:nvGrpSpPr>
          <p:cNvPr name="Group 9" id="9"/>
          <p:cNvGrpSpPr/>
          <p:nvPr/>
        </p:nvGrpSpPr>
        <p:grpSpPr>
          <a:xfrm rot="0">
            <a:off x="2587538" y="276568"/>
            <a:ext cx="14054548" cy="2573215"/>
            <a:chOff x="0" y="0"/>
            <a:chExt cx="4156712" cy="761043"/>
          </a:xfrm>
        </p:grpSpPr>
        <p:sp>
          <p:nvSpPr>
            <p:cNvPr name="Freeform 10" id="10"/>
            <p:cNvSpPr/>
            <p:nvPr/>
          </p:nvSpPr>
          <p:spPr>
            <a:xfrm flipH="false" flipV="false" rot="0">
              <a:off x="0" y="0"/>
              <a:ext cx="4156713" cy="761043"/>
            </a:xfrm>
            <a:custGeom>
              <a:avLst/>
              <a:gdLst/>
              <a:ahLst/>
              <a:cxnLst/>
              <a:rect r="r" b="b" t="t" l="l"/>
              <a:pathLst>
                <a:path h="761043" w="4156713">
                  <a:moveTo>
                    <a:pt x="32500" y="0"/>
                  </a:moveTo>
                  <a:lnTo>
                    <a:pt x="4124213" y="0"/>
                  </a:lnTo>
                  <a:cubicBezTo>
                    <a:pt x="4132832" y="0"/>
                    <a:pt x="4141098" y="3424"/>
                    <a:pt x="4147193" y="9519"/>
                  </a:cubicBezTo>
                  <a:cubicBezTo>
                    <a:pt x="4153288" y="15614"/>
                    <a:pt x="4156713" y="23880"/>
                    <a:pt x="4156713" y="32500"/>
                  </a:cubicBezTo>
                  <a:lnTo>
                    <a:pt x="4156713" y="728543"/>
                  </a:lnTo>
                  <a:cubicBezTo>
                    <a:pt x="4156713" y="746492"/>
                    <a:pt x="4142162" y="761043"/>
                    <a:pt x="4124213" y="761043"/>
                  </a:cubicBezTo>
                  <a:lnTo>
                    <a:pt x="32500" y="761043"/>
                  </a:lnTo>
                  <a:cubicBezTo>
                    <a:pt x="14551" y="761043"/>
                    <a:pt x="0" y="746492"/>
                    <a:pt x="0" y="728543"/>
                  </a:cubicBezTo>
                  <a:lnTo>
                    <a:pt x="0" y="32500"/>
                  </a:lnTo>
                  <a:cubicBezTo>
                    <a:pt x="0" y="14551"/>
                    <a:pt x="14551" y="0"/>
                    <a:pt x="325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rnd">
              <a:solidFill>
                <a:srgbClr val="D69A30"/>
              </a:solidFill>
              <a:prstDash val="solid"/>
              <a:round/>
            </a:ln>
          </p:spPr>
        </p:sp>
        <p:sp>
          <p:nvSpPr>
            <p:cNvPr name="TextBox 11" id="11"/>
            <p:cNvSpPr txBox="true"/>
            <p:nvPr/>
          </p:nvSpPr>
          <p:spPr>
            <a:xfrm>
              <a:off x="0" y="-95250"/>
              <a:ext cx="4156712" cy="856293"/>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12" id="12"/>
          <p:cNvSpPr/>
          <p:nvPr/>
        </p:nvSpPr>
        <p:spPr>
          <a:xfrm flipH="false" flipV="false" rot="0">
            <a:off x="1028700" y="141153"/>
            <a:ext cx="3117676" cy="2708630"/>
          </a:xfrm>
          <a:custGeom>
            <a:avLst/>
            <a:gdLst/>
            <a:ahLst/>
            <a:cxnLst/>
            <a:rect r="r" b="b" t="t" l="l"/>
            <a:pathLst>
              <a:path h="2708630" w="3117676">
                <a:moveTo>
                  <a:pt x="0" y="0"/>
                </a:moveTo>
                <a:lnTo>
                  <a:pt x="3117676" y="0"/>
                </a:lnTo>
                <a:lnTo>
                  <a:pt x="3117676" y="2708630"/>
                </a:lnTo>
                <a:lnTo>
                  <a:pt x="0" y="2708630"/>
                </a:lnTo>
                <a:lnTo>
                  <a:pt x="0" y="0"/>
                </a:lnTo>
                <a:close/>
              </a:path>
            </a:pathLst>
          </a:custGeom>
          <a:blipFill>
            <a:blip r:embed="rId3"/>
            <a:stretch>
              <a:fillRect l="0" t="0" r="0" b="-16020"/>
            </a:stretch>
          </a:blipFill>
        </p:spPr>
      </p:sp>
      <p:grpSp>
        <p:nvGrpSpPr>
          <p:cNvPr name="Group 13" id="13"/>
          <p:cNvGrpSpPr/>
          <p:nvPr/>
        </p:nvGrpSpPr>
        <p:grpSpPr>
          <a:xfrm rot="0">
            <a:off x="5187927" y="4216586"/>
            <a:ext cx="3654083" cy="5590489"/>
            <a:chOff x="0" y="0"/>
            <a:chExt cx="1022038" cy="1563646"/>
          </a:xfrm>
        </p:grpSpPr>
        <p:sp>
          <p:nvSpPr>
            <p:cNvPr name="Freeform 14" id="14"/>
            <p:cNvSpPr/>
            <p:nvPr/>
          </p:nvSpPr>
          <p:spPr>
            <a:xfrm flipH="false" flipV="false" rot="0">
              <a:off x="0" y="0"/>
              <a:ext cx="1022038" cy="1563646"/>
            </a:xfrm>
            <a:custGeom>
              <a:avLst/>
              <a:gdLst/>
              <a:ahLst/>
              <a:cxnLst/>
              <a:rect r="r" b="b" t="t" l="l"/>
              <a:pathLst>
                <a:path h="1563646" w="1022038">
                  <a:moveTo>
                    <a:pt x="125004" y="0"/>
                  </a:moveTo>
                  <a:lnTo>
                    <a:pt x="897034" y="0"/>
                  </a:lnTo>
                  <a:cubicBezTo>
                    <a:pt x="930187" y="0"/>
                    <a:pt x="961982" y="13170"/>
                    <a:pt x="985425" y="36613"/>
                  </a:cubicBezTo>
                  <a:cubicBezTo>
                    <a:pt x="1008868" y="60055"/>
                    <a:pt x="1022038" y="91851"/>
                    <a:pt x="1022038" y="125004"/>
                  </a:cubicBezTo>
                  <a:lnTo>
                    <a:pt x="1022038" y="1438642"/>
                  </a:lnTo>
                  <a:cubicBezTo>
                    <a:pt x="1022038" y="1471795"/>
                    <a:pt x="1008868" y="1503590"/>
                    <a:pt x="985425" y="1527033"/>
                  </a:cubicBezTo>
                  <a:cubicBezTo>
                    <a:pt x="961982" y="1550476"/>
                    <a:pt x="930187" y="1563646"/>
                    <a:pt x="897034" y="1563646"/>
                  </a:cubicBezTo>
                  <a:lnTo>
                    <a:pt x="125004" y="1563646"/>
                  </a:lnTo>
                  <a:cubicBezTo>
                    <a:pt x="91851" y="1563646"/>
                    <a:pt x="60055" y="1550476"/>
                    <a:pt x="36613" y="1527033"/>
                  </a:cubicBezTo>
                  <a:cubicBezTo>
                    <a:pt x="13170" y="1503590"/>
                    <a:pt x="0" y="1471795"/>
                    <a:pt x="0" y="1438642"/>
                  </a:cubicBezTo>
                  <a:lnTo>
                    <a:pt x="0" y="125004"/>
                  </a:lnTo>
                  <a:cubicBezTo>
                    <a:pt x="0" y="91851"/>
                    <a:pt x="13170" y="60055"/>
                    <a:pt x="36613" y="36613"/>
                  </a:cubicBezTo>
                  <a:cubicBezTo>
                    <a:pt x="60055" y="13170"/>
                    <a:pt x="91851" y="0"/>
                    <a:pt x="12500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D69A30"/>
              </a:solidFill>
              <a:prstDash val="solid"/>
              <a:round/>
            </a:ln>
          </p:spPr>
        </p:sp>
        <p:sp>
          <p:nvSpPr>
            <p:cNvPr name="TextBox 15" id="15"/>
            <p:cNvSpPr txBox="true"/>
            <p:nvPr/>
          </p:nvSpPr>
          <p:spPr>
            <a:xfrm>
              <a:off x="0" y="-76200"/>
              <a:ext cx="1022038" cy="1639846"/>
            </a:xfrm>
            <a:prstGeom prst="rect">
              <a:avLst/>
            </a:prstGeom>
          </p:spPr>
          <p:txBody>
            <a:bodyPr anchor="ctr" rtlCol="false" tIns="50800" lIns="50800" bIns="50800" rIns="50800"/>
            <a:lstStyle/>
            <a:p>
              <a:pPr algn="ctr">
                <a:lnSpc>
                  <a:spcPts val="2916"/>
                </a:lnSpc>
              </a:pPr>
            </a:p>
            <a:p>
              <a:pPr algn="ctr">
                <a:lnSpc>
                  <a:spcPts val="2916"/>
                </a:lnSpc>
              </a:pPr>
              <a:r>
                <a:rPr lang="en-US" sz="1800">
                  <a:solidFill>
                    <a:srgbClr val="FFFFFF"/>
                  </a:solidFill>
                  <a:latin typeface="Decalotype"/>
                </a:rPr>
                <a:t>AI's ability to simulate empathy raises questions about the authenticity of emotions expressed by machines and the potential for human-machine emotional connection.</a:t>
              </a:r>
            </a:p>
            <a:p>
              <a:pPr algn="ctr">
                <a:lnSpc>
                  <a:spcPts val="2916"/>
                </a:lnSpc>
              </a:pPr>
            </a:p>
            <a:p>
              <a:pPr algn="ctr">
                <a:lnSpc>
                  <a:spcPts val="2916"/>
                </a:lnSpc>
              </a:pPr>
              <a:r>
                <a:rPr lang="en-US" sz="1800">
                  <a:solidFill>
                    <a:srgbClr val="FFFFFF"/>
                  </a:solidFill>
                  <a:latin typeface="Decalotype"/>
                </a:rPr>
                <a:t>The use of AI to manipulate human emotions for commercial or political gain raises ethical concerns about autonomy, consent, and the potential for exploitation.</a:t>
              </a:r>
            </a:p>
            <a:p>
              <a:pPr algn="ctr" marL="0" indent="0" lvl="0">
                <a:lnSpc>
                  <a:spcPts val="2916"/>
                </a:lnSpc>
                <a:spcBef>
                  <a:spcPct val="0"/>
                </a:spcBef>
              </a:pPr>
            </a:p>
          </p:txBody>
        </p:sp>
      </p:grpSp>
      <p:grpSp>
        <p:nvGrpSpPr>
          <p:cNvPr name="Group 16" id="16"/>
          <p:cNvGrpSpPr/>
          <p:nvPr/>
        </p:nvGrpSpPr>
        <p:grpSpPr>
          <a:xfrm rot="0">
            <a:off x="5187927" y="3027404"/>
            <a:ext cx="3305879" cy="1699385"/>
            <a:chOff x="0" y="0"/>
            <a:chExt cx="1581171" cy="812800"/>
          </a:xfrm>
        </p:grpSpPr>
        <p:sp>
          <p:nvSpPr>
            <p:cNvPr name="Freeform 17" id="17"/>
            <p:cNvSpPr/>
            <p:nvPr/>
          </p:nvSpPr>
          <p:spPr>
            <a:xfrm flipH="false" flipV="false" rot="0">
              <a:off x="0" y="0"/>
              <a:ext cx="1581171" cy="812800"/>
            </a:xfrm>
            <a:custGeom>
              <a:avLst/>
              <a:gdLst/>
              <a:ahLst/>
              <a:cxnLst/>
              <a:rect r="r" b="b" t="t" l="l"/>
              <a:pathLst>
                <a:path h="812800" w="1581171">
                  <a:moveTo>
                    <a:pt x="790585" y="0"/>
                  </a:moveTo>
                  <a:cubicBezTo>
                    <a:pt x="353957" y="0"/>
                    <a:pt x="0" y="181951"/>
                    <a:pt x="0" y="406400"/>
                  </a:cubicBezTo>
                  <a:cubicBezTo>
                    <a:pt x="0" y="630849"/>
                    <a:pt x="353957" y="812800"/>
                    <a:pt x="790585" y="812800"/>
                  </a:cubicBezTo>
                  <a:cubicBezTo>
                    <a:pt x="1227213" y="812800"/>
                    <a:pt x="1581171" y="630849"/>
                    <a:pt x="1581171" y="406400"/>
                  </a:cubicBezTo>
                  <a:cubicBezTo>
                    <a:pt x="1581171" y="181951"/>
                    <a:pt x="1227213" y="0"/>
                    <a:pt x="790585"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D69A30"/>
              </a:solidFill>
              <a:prstDash val="solid"/>
              <a:miter/>
            </a:ln>
          </p:spPr>
        </p:sp>
        <p:sp>
          <p:nvSpPr>
            <p:cNvPr name="TextBox 18" id="18"/>
            <p:cNvSpPr txBox="true"/>
            <p:nvPr/>
          </p:nvSpPr>
          <p:spPr>
            <a:xfrm>
              <a:off x="148235" y="28575"/>
              <a:ext cx="1284701" cy="708025"/>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FFFFFF"/>
                  </a:solidFill>
                  <a:latin typeface="Montserrat Classic Bold"/>
                </a:rPr>
                <a:t>Emotional (Emosi)</a:t>
              </a:r>
            </a:p>
          </p:txBody>
        </p:sp>
      </p:grpSp>
      <p:grpSp>
        <p:nvGrpSpPr>
          <p:cNvPr name="Group 19" id="19"/>
          <p:cNvGrpSpPr/>
          <p:nvPr/>
        </p:nvGrpSpPr>
        <p:grpSpPr>
          <a:xfrm rot="0">
            <a:off x="9274856" y="4216586"/>
            <a:ext cx="3654083" cy="5590489"/>
            <a:chOff x="0" y="0"/>
            <a:chExt cx="1022038" cy="1563646"/>
          </a:xfrm>
        </p:grpSpPr>
        <p:sp>
          <p:nvSpPr>
            <p:cNvPr name="Freeform 20" id="20"/>
            <p:cNvSpPr/>
            <p:nvPr/>
          </p:nvSpPr>
          <p:spPr>
            <a:xfrm flipH="false" flipV="false" rot="0">
              <a:off x="0" y="0"/>
              <a:ext cx="1022038" cy="1563646"/>
            </a:xfrm>
            <a:custGeom>
              <a:avLst/>
              <a:gdLst/>
              <a:ahLst/>
              <a:cxnLst/>
              <a:rect r="r" b="b" t="t" l="l"/>
              <a:pathLst>
                <a:path h="1563646" w="1022038">
                  <a:moveTo>
                    <a:pt x="125004" y="0"/>
                  </a:moveTo>
                  <a:lnTo>
                    <a:pt x="897034" y="0"/>
                  </a:lnTo>
                  <a:cubicBezTo>
                    <a:pt x="930187" y="0"/>
                    <a:pt x="961982" y="13170"/>
                    <a:pt x="985425" y="36613"/>
                  </a:cubicBezTo>
                  <a:cubicBezTo>
                    <a:pt x="1008868" y="60055"/>
                    <a:pt x="1022038" y="91851"/>
                    <a:pt x="1022038" y="125004"/>
                  </a:cubicBezTo>
                  <a:lnTo>
                    <a:pt x="1022038" y="1438642"/>
                  </a:lnTo>
                  <a:cubicBezTo>
                    <a:pt x="1022038" y="1471795"/>
                    <a:pt x="1008868" y="1503590"/>
                    <a:pt x="985425" y="1527033"/>
                  </a:cubicBezTo>
                  <a:cubicBezTo>
                    <a:pt x="961982" y="1550476"/>
                    <a:pt x="930187" y="1563646"/>
                    <a:pt x="897034" y="1563646"/>
                  </a:cubicBezTo>
                  <a:lnTo>
                    <a:pt x="125004" y="1563646"/>
                  </a:lnTo>
                  <a:cubicBezTo>
                    <a:pt x="91851" y="1563646"/>
                    <a:pt x="60055" y="1550476"/>
                    <a:pt x="36613" y="1527033"/>
                  </a:cubicBezTo>
                  <a:cubicBezTo>
                    <a:pt x="13170" y="1503590"/>
                    <a:pt x="0" y="1471795"/>
                    <a:pt x="0" y="1438642"/>
                  </a:cubicBezTo>
                  <a:lnTo>
                    <a:pt x="0" y="125004"/>
                  </a:lnTo>
                  <a:cubicBezTo>
                    <a:pt x="0" y="91851"/>
                    <a:pt x="13170" y="60055"/>
                    <a:pt x="36613" y="36613"/>
                  </a:cubicBezTo>
                  <a:cubicBezTo>
                    <a:pt x="60055" y="13170"/>
                    <a:pt x="91851" y="0"/>
                    <a:pt x="125004"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D69A30"/>
              </a:solidFill>
              <a:prstDash val="solid"/>
              <a:round/>
            </a:ln>
          </p:spPr>
        </p:sp>
        <p:sp>
          <p:nvSpPr>
            <p:cNvPr name="TextBox 21" id="21"/>
            <p:cNvSpPr txBox="true"/>
            <p:nvPr/>
          </p:nvSpPr>
          <p:spPr>
            <a:xfrm>
              <a:off x="0" y="-76200"/>
              <a:ext cx="1022038" cy="1639846"/>
            </a:xfrm>
            <a:prstGeom prst="rect">
              <a:avLst/>
            </a:prstGeom>
          </p:spPr>
          <p:txBody>
            <a:bodyPr anchor="ctr" rtlCol="false" tIns="50800" lIns="50800" bIns="50800" rIns="50800"/>
            <a:lstStyle/>
            <a:p>
              <a:pPr algn="ctr">
                <a:lnSpc>
                  <a:spcPts val="2916"/>
                </a:lnSpc>
              </a:pPr>
            </a:p>
            <a:p>
              <a:pPr algn="ctr">
                <a:lnSpc>
                  <a:spcPts val="2916"/>
                </a:lnSpc>
              </a:pPr>
              <a:r>
                <a:rPr lang="en-US" sz="1800">
                  <a:solidFill>
                    <a:srgbClr val="FFFFFF"/>
                  </a:solidFill>
                  <a:latin typeface="Decalotype"/>
                </a:rPr>
                <a:t>The increasing use of AI in religious practices raises concerns about the potential loss of human connection, authenticity, and the unique role of religious leaders in providing spiritual guidance.</a:t>
              </a:r>
            </a:p>
            <a:p>
              <a:pPr algn="ctr">
                <a:lnSpc>
                  <a:spcPts val="2916"/>
                </a:lnSpc>
              </a:pPr>
            </a:p>
            <a:p>
              <a:pPr algn="ctr" marL="0" indent="0" lvl="0">
                <a:lnSpc>
                  <a:spcPts val="2916"/>
                </a:lnSpc>
                <a:spcBef>
                  <a:spcPct val="0"/>
                </a:spcBef>
              </a:pPr>
              <a:r>
                <a:rPr lang="en-US" sz="1800">
                  <a:solidFill>
                    <a:srgbClr val="FFFFFF"/>
                  </a:solidFill>
                  <a:latin typeface="Decalotype"/>
                </a:rPr>
                <a:t>The use of AI in spiritual guidance raises ethical dilemmas surrounding the authenticity of emotional support, potential biases in algorithms, and the appropriate boundaries for AI involvement in personal spiritual matters.</a:t>
              </a:r>
            </a:p>
          </p:txBody>
        </p:sp>
      </p:grpSp>
      <p:grpSp>
        <p:nvGrpSpPr>
          <p:cNvPr name="Group 22" id="22"/>
          <p:cNvGrpSpPr/>
          <p:nvPr/>
        </p:nvGrpSpPr>
        <p:grpSpPr>
          <a:xfrm rot="0">
            <a:off x="9499235" y="3123469"/>
            <a:ext cx="3141594" cy="1603320"/>
            <a:chOff x="0" y="0"/>
            <a:chExt cx="1502595" cy="766853"/>
          </a:xfrm>
        </p:grpSpPr>
        <p:sp>
          <p:nvSpPr>
            <p:cNvPr name="Freeform 23" id="23"/>
            <p:cNvSpPr/>
            <p:nvPr/>
          </p:nvSpPr>
          <p:spPr>
            <a:xfrm flipH="false" flipV="false" rot="0">
              <a:off x="0" y="0"/>
              <a:ext cx="1502595" cy="766853"/>
            </a:xfrm>
            <a:custGeom>
              <a:avLst/>
              <a:gdLst/>
              <a:ahLst/>
              <a:cxnLst/>
              <a:rect r="r" b="b" t="t" l="l"/>
              <a:pathLst>
                <a:path h="766853" w="1502595">
                  <a:moveTo>
                    <a:pt x="751297" y="0"/>
                  </a:moveTo>
                  <a:cubicBezTo>
                    <a:pt x="336367" y="0"/>
                    <a:pt x="0" y="171666"/>
                    <a:pt x="0" y="383427"/>
                  </a:cubicBezTo>
                  <a:cubicBezTo>
                    <a:pt x="0" y="595187"/>
                    <a:pt x="336367" y="766853"/>
                    <a:pt x="751297" y="766853"/>
                  </a:cubicBezTo>
                  <a:cubicBezTo>
                    <a:pt x="1166227" y="766853"/>
                    <a:pt x="1502595" y="595187"/>
                    <a:pt x="1502595" y="383427"/>
                  </a:cubicBezTo>
                  <a:cubicBezTo>
                    <a:pt x="1502595" y="171666"/>
                    <a:pt x="1166227" y="0"/>
                    <a:pt x="751297"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D69A30"/>
              </a:solidFill>
              <a:prstDash val="solid"/>
              <a:miter/>
            </a:ln>
          </p:spPr>
        </p:sp>
        <p:sp>
          <p:nvSpPr>
            <p:cNvPr name="TextBox 24" id="24"/>
            <p:cNvSpPr txBox="true"/>
            <p:nvPr/>
          </p:nvSpPr>
          <p:spPr>
            <a:xfrm>
              <a:off x="140868" y="24267"/>
              <a:ext cx="1220858" cy="670693"/>
            </a:xfrm>
            <a:prstGeom prst="rect">
              <a:avLst/>
            </a:prstGeom>
          </p:spPr>
          <p:txBody>
            <a:bodyPr anchor="ctr" rtlCol="false" tIns="50800" lIns="50800" bIns="50800" rIns="50800"/>
            <a:lstStyle/>
            <a:p>
              <a:pPr algn="ctr" marL="0" indent="0" lvl="0">
                <a:lnSpc>
                  <a:spcPts val="3482"/>
                </a:lnSpc>
                <a:spcBef>
                  <a:spcPct val="0"/>
                </a:spcBef>
              </a:pPr>
              <a:r>
                <a:rPr lang="en-US" sz="2487">
                  <a:solidFill>
                    <a:srgbClr val="FFFFFF"/>
                  </a:solidFill>
                  <a:latin typeface="Montserrat Classic Bold"/>
                </a:rPr>
                <a:t>Spiritual (Rohani)</a:t>
              </a:r>
            </a:p>
          </p:txBody>
        </p:sp>
      </p:grpSp>
      <p:grpSp>
        <p:nvGrpSpPr>
          <p:cNvPr name="Group 25" id="25"/>
          <p:cNvGrpSpPr/>
          <p:nvPr/>
        </p:nvGrpSpPr>
        <p:grpSpPr>
          <a:xfrm rot="0">
            <a:off x="13207225" y="4216586"/>
            <a:ext cx="3654083" cy="5590489"/>
            <a:chOff x="0" y="0"/>
            <a:chExt cx="1022038" cy="1563646"/>
          </a:xfrm>
        </p:grpSpPr>
        <p:sp>
          <p:nvSpPr>
            <p:cNvPr name="Freeform 26" id="26"/>
            <p:cNvSpPr/>
            <p:nvPr/>
          </p:nvSpPr>
          <p:spPr>
            <a:xfrm flipH="false" flipV="false" rot="0">
              <a:off x="0" y="0"/>
              <a:ext cx="1022038" cy="1563646"/>
            </a:xfrm>
            <a:custGeom>
              <a:avLst/>
              <a:gdLst/>
              <a:ahLst/>
              <a:cxnLst/>
              <a:rect r="r" b="b" t="t" l="l"/>
              <a:pathLst>
                <a:path h="1563646" w="1022038">
                  <a:moveTo>
                    <a:pt x="125004" y="0"/>
                  </a:moveTo>
                  <a:lnTo>
                    <a:pt x="897034" y="0"/>
                  </a:lnTo>
                  <a:cubicBezTo>
                    <a:pt x="930187" y="0"/>
                    <a:pt x="961982" y="13170"/>
                    <a:pt x="985425" y="36613"/>
                  </a:cubicBezTo>
                  <a:cubicBezTo>
                    <a:pt x="1008868" y="60055"/>
                    <a:pt x="1022038" y="91851"/>
                    <a:pt x="1022038" y="125004"/>
                  </a:cubicBezTo>
                  <a:lnTo>
                    <a:pt x="1022038" y="1438642"/>
                  </a:lnTo>
                  <a:cubicBezTo>
                    <a:pt x="1022038" y="1471795"/>
                    <a:pt x="1008868" y="1503590"/>
                    <a:pt x="985425" y="1527033"/>
                  </a:cubicBezTo>
                  <a:cubicBezTo>
                    <a:pt x="961982" y="1550476"/>
                    <a:pt x="930187" y="1563646"/>
                    <a:pt x="897034" y="1563646"/>
                  </a:cubicBezTo>
                  <a:lnTo>
                    <a:pt x="125004" y="1563646"/>
                  </a:lnTo>
                  <a:cubicBezTo>
                    <a:pt x="91851" y="1563646"/>
                    <a:pt x="60055" y="1550476"/>
                    <a:pt x="36613" y="1527033"/>
                  </a:cubicBezTo>
                  <a:cubicBezTo>
                    <a:pt x="13170" y="1503590"/>
                    <a:pt x="0" y="1471795"/>
                    <a:pt x="0" y="1438642"/>
                  </a:cubicBezTo>
                  <a:lnTo>
                    <a:pt x="0" y="125004"/>
                  </a:lnTo>
                  <a:cubicBezTo>
                    <a:pt x="0" y="91851"/>
                    <a:pt x="13170" y="60055"/>
                    <a:pt x="36613" y="36613"/>
                  </a:cubicBezTo>
                  <a:cubicBezTo>
                    <a:pt x="60055" y="13170"/>
                    <a:pt x="91851" y="0"/>
                    <a:pt x="12500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D69A30"/>
              </a:solidFill>
              <a:prstDash val="solid"/>
              <a:round/>
            </a:ln>
          </p:spPr>
        </p:sp>
        <p:sp>
          <p:nvSpPr>
            <p:cNvPr name="TextBox 27" id="27"/>
            <p:cNvSpPr txBox="true"/>
            <p:nvPr/>
          </p:nvSpPr>
          <p:spPr>
            <a:xfrm>
              <a:off x="0" y="-76200"/>
              <a:ext cx="1022038" cy="1639846"/>
            </a:xfrm>
            <a:prstGeom prst="rect">
              <a:avLst/>
            </a:prstGeom>
          </p:spPr>
          <p:txBody>
            <a:bodyPr anchor="ctr" rtlCol="false" tIns="50800" lIns="50800" bIns="50800" rIns="50800"/>
            <a:lstStyle/>
            <a:p>
              <a:pPr algn="ctr">
                <a:lnSpc>
                  <a:spcPts val="2916"/>
                </a:lnSpc>
              </a:pPr>
              <a:r>
                <a:rPr lang="en-US" sz="1800">
                  <a:solidFill>
                    <a:srgbClr val="FFFFFF"/>
                  </a:solidFill>
                  <a:latin typeface="Decalotype"/>
                </a:rPr>
                <a:t>The rise of AI-generated content raises concerns about the potential devaluation of human creativity and the originality of intellectual output.</a:t>
              </a:r>
            </a:p>
            <a:p>
              <a:pPr algn="ctr">
                <a:lnSpc>
                  <a:spcPts val="2916"/>
                </a:lnSpc>
              </a:pPr>
            </a:p>
            <a:p>
              <a:pPr algn="ctr" marL="0" indent="0" lvl="0">
                <a:lnSpc>
                  <a:spcPts val="2916"/>
                </a:lnSpc>
                <a:spcBef>
                  <a:spcPct val="0"/>
                </a:spcBef>
              </a:pPr>
              <a:r>
                <a:rPr lang="en-US" sz="1800">
                  <a:solidFill>
                    <a:srgbClr val="FFFFFF"/>
                  </a:solidFill>
                  <a:latin typeface="Decalotype"/>
                </a:rPr>
                <a:t>AI systems risk perpetuating and amplifying existing biases, hindering the development of critical thinking and unbiased societal perspectives.</a:t>
              </a:r>
            </a:p>
          </p:txBody>
        </p:sp>
      </p:grpSp>
      <p:grpSp>
        <p:nvGrpSpPr>
          <p:cNvPr name="Group 28" id="28"/>
          <p:cNvGrpSpPr/>
          <p:nvPr/>
        </p:nvGrpSpPr>
        <p:grpSpPr>
          <a:xfrm rot="0">
            <a:off x="13426447" y="3123469"/>
            <a:ext cx="3215639" cy="1699385"/>
            <a:chOff x="0" y="0"/>
            <a:chExt cx="1538010" cy="812800"/>
          </a:xfrm>
        </p:grpSpPr>
        <p:sp>
          <p:nvSpPr>
            <p:cNvPr name="Freeform 29" id="29"/>
            <p:cNvSpPr/>
            <p:nvPr/>
          </p:nvSpPr>
          <p:spPr>
            <a:xfrm flipH="false" flipV="false" rot="0">
              <a:off x="0" y="0"/>
              <a:ext cx="1538010" cy="812800"/>
            </a:xfrm>
            <a:custGeom>
              <a:avLst/>
              <a:gdLst/>
              <a:ahLst/>
              <a:cxnLst/>
              <a:rect r="r" b="b" t="t" l="l"/>
              <a:pathLst>
                <a:path h="812800" w="1538010">
                  <a:moveTo>
                    <a:pt x="769005" y="0"/>
                  </a:moveTo>
                  <a:cubicBezTo>
                    <a:pt x="344295" y="0"/>
                    <a:pt x="0" y="181951"/>
                    <a:pt x="0" y="406400"/>
                  </a:cubicBezTo>
                  <a:cubicBezTo>
                    <a:pt x="0" y="630849"/>
                    <a:pt x="344295" y="812800"/>
                    <a:pt x="769005" y="812800"/>
                  </a:cubicBezTo>
                  <a:cubicBezTo>
                    <a:pt x="1193715" y="812800"/>
                    <a:pt x="1538010" y="630849"/>
                    <a:pt x="1538010" y="406400"/>
                  </a:cubicBezTo>
                  <a:cubicBezTo>
                    <a:pt x="1538010" y="181951"/>
                    <a:pt x="1193715" y="0"/>
                    <a:pt x="769005"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D69A30"/>
              </a:solidFill>
              <a:prstDash val="solid"/>
              <a:miter/>
            </a:ln>
          </p:spPr>
        </p:sp>
        <p:sp>
          <p:nvSpPr>
            <p:cNvPr name="TextBox 30" id="30"/>
            <p:cNvSpPr txBox="true"/>
            <p:nvPr/>
          </p:nvSpPr>
          <p:spPr>
            <a:xfrm>
              <a:off x="144188" y="28575"/>
              <a:ext cx="1249633" cy="708025"/>
            </a:xfrm>
            <a:prstGeom prst="rect">
              <a:avLst/>
            </a:prstGeom>
          </p:spPr>
          <p:txBody>
            <a:bodyPr anchor="ctr" rtlCol="false" tIns="50800" lIns="50800" bIns="50800" rIns="50800"/>
            <a:lstStyle/>
            <a:p>
              <a:pPr algn="ctr" marL="0" indent="0" lvl="0">
                <a:lnSpc>
                  <a:spcPts val="3482"/>
                </a:lnSpc>
                <a:spcBef>
                  <a:spcPct val="0"/>
                </a:spcBef>
              </a:pPr>
              <a:r>
                <a:rPr lang="en-US" sz="2487">
                  <a:solidFill>
                    <a:srgbClr val="FFFFFF"/>
                  </a:solidFill>
                  <a:latin typeface="Montserrat Classic Bold"/>
                </a:rPr>
                <a:t>Intellectual (Intelektual)</a:t>
              </a:r>
            </a:p>
          </p:txBody>
        </p:sp>
      </p:grpSp>
      <p:sp>
        <p:nvSpPr>
          <p:cNvPr name="Freeform 31" id="31"/>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4"/>
            <a:stretch>
              <a:fillRect l="-321036" t="0" r="0" b="-144015"/>
            </a:stretch>
          </a:blipFill>
        </p:spPr>
      </p:sp>
      <p:sp>
        <p:nvSpPr>
          <p:cNvPr name="TextBox 32" id="32"/>
          <p:cNvSpPr txBox="true"/>
          <p:nvPr/>
        </p:nvSpPr>
        <p:spPr>
          <a:xfrm rot="0">
            <a:off x="4146376" y="365815"/>
            <a:ext cx="12016438" cy="2661590"/>
          </a:xfrm>
          <a:prstGeom prst="rect">
            <a:avLst/>
          </a:prstGeom>
        </p:spPr>
        <p:txBody>
          <a:bodyPr anchor="t" rtlCol="false" tIns="0" lIns="0" bIns="0" rIns="0">
            <a:spAutoFit/>
          </a:bodyPr>
          <a:lstStyle/>
          <a:p>
            <a:pPr algn="l">
              <a:lnSpc>
                <a:spcPts val="7123"/>
              </a:lnSpc>
            </a:pPr>
            <a:r>
              <a:rPr lang="en-US" sz="5088">
                <a:solidFill>
                  <a:srgbClr val="000000"/>
                </a:solidFill>
                <a:latin typeface="Montserrat Classic Bold"/>
              </a:rPr>
              <a:t>Physical, Emotional, Spiritual, and Intellectual Concepts</a:t>
            </a:r>
          </a:p>
          <a:p>
            <a:pPr algn="l" marL="0" indent="0" lvl="0">
              <a:lnSpc>
                <a:spcPts val="7123"/>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776513" y="871045"/>
            <a:ext cx="9657676" cy="8840156"/>
            <a:chOff x="0" y="0"/>
            <a:chExt cx="2543586" cy="2328272"/>
          </a:xfrm>
        </p:grpSpPr>
        <p:sp>
          <p:nvSpPr>
            <p:cNvPr name="Freeform 4" id="4"/>
            <p:cNvSpPr/>
            <p:nvPr/>
          </p:nvSpPr>
          <p:spPr>
            <a:xfrm flipH="false" flipV="false" rot="0">
              <a:off x="0" y="0"/>
              <a:ext cx="2543586" cy="2328272"/>
            </a:xfrm>
            <a:custGeom>
              <a:avLst/>
              <a:gdLst/>
              <a:ahLst/>
              <a:cxnLst/>
              <a:rect r="r" b="b" t="t" l="l"/>
              <a:pathLst>
                <a:path h="2328272" w="2543586">
                  <a:moveTo>
                    <a:pt x="47296" y="0"/>
                  </a:moveTo>
                  <a:lnTo>
                    <a:pt x="2496289" y="0"/>
                  </a:lnTo>
                  <a:cubicBezTo>
                    <a:pt x="2522410" y="0"/>
                    <a:pt x="2543586" y="21175"/>
                    <a:pt x="2543586" y="47296"/>
                  </a:cubicBezTo>
                  <a:lnTo>
                    <a:pt x="2543586" y="2280975"/>
                  </a:lnTo>
                  <a:cubicBezTo>
                    <a:pt x="2543586" y="2293519"/>
                    <a:pt x="2538603" y="2305549"/>
                    <a:pt x="2529733" y="2314419"/>
                  </a:cubicBezTo>
                  <a:cubicBezTo>
                    <a:pt x="2520863" y="2323289"/>
                    <a:pt x="2508833" y="2328272"/>
                    <a:pt x="2496289" y="2328272"/>
                  </a:cubicBezTo>
                  <a:lnTo>
                    <a:pt x="47296" y="2328272"/>
                  </a:lnTo>
                  <a:cubicBezTo>
                    <a:pt x="34753" y="2328272"/>
                    <a:pt x="22723" y="2323289"/>
                    <a:pt x="13853" y="2314419"/>
                  </a:cubicBezTo>
                  <a:cubicBezTo>
                    <a:pt x="4983" y="2305549"/>
                    <a:pt x="0" y="2293519"/>
                    <a:pt x="0" y="2280975"/>
                  </a:cubicBezTo>
                  <a:lnTo>
                    <a:pt x="0" y="47296"/>
                  </a:lnTo>
                  <a:cubicBezTo>
                    <a:pt x="0" y="34753"/>
                    <a:pt x="4983" y="22723"/>
                    <a:pt x="13853" y="13853"/>
                  </a:cubicBezTo>
                  <a:cubicBezTo>
                    <a:pt x="22723" y="4983"/>
                    <a:pt x="34753" y="0"/>
                    <a:pt x="47296" y="0"/>
                  </a:cubicBezTo>
                  <a:close/>
                </a:path>
              </a:pathLst>
            </a:custGeom>
            <a:solidFill>
              <a:srgbClr val="DEDDDE"/>
            </a:solidFill>
            <a:ln w="85725" cap="rnd">
              <a:solidFill>
                <a:srgbClr val="D69A30"/>
              </a:solidFill>
              <a:prstDash val="solid"/>
              <a:round/>
            </a:ln>
          </p:spPr>
        </p:sp>
        <p:sp>
          <p:nvSpPr>
            <p:cNvPr name="TextBox 5" id="5"/>
            <p:cNvSpPr txBox="true"/>
            <p:nvPr/>
          </p:nvSpPr>
          <p:spPr>
            <a:xfrm>
              <a:off x="0" y="-104775"/>
              <a:ext cx="2543586" cy="2433047"/>
            </a:xfrm>
            <a:prstGeom prst="rect">
              <a:avLst/>
            </a:prstGeom>
          </p:spPr>
          <p:txBody>
            <a:bodyPr anchor="ctr" rtlCol="false" tIns="50800" lIns="50800" bIns="50800" rIns="50800"/>
            <a:lstStyle/>
            <a:p>
              <a:pPr algn="ctr">
                <a:lnSpc>
                  <a:spcPts val="4030"/>
                </a:lnSpc>
              </a:pPr>
              <a:r>
                <a:rPr lang="en-US" sz="2488">
                  <a:solidFill>
                    <a:srgbClr val="000000"/>
                  </a:solidFill>
                  <a:latin typeface="Decalotype Bold"/>
                </a:rPr>
                <a:t>Sir Ken Robinson:</a:t>
              </a:r>
              <a:r>
                <a:rPr lang="en-US" sz="2488">
                  <a:solidFill>
                    <a:srgbClr val="000000"/>
                  </a:solidFill>
                  <a:latin typeface="Decalotype Light"/>
                </a:rPr>
                <a:t> "Creativity is as important now in education as literacy, and we should treat it with the same status."</a:t>
              </a:r>
            </a:p>
            <a:p>
              <a:pPr algn="ctr">
                <a:lnSpc>
                  <a:spcPts val="4030"/>
                </a:lnSpc>
              </a:pPr>
            </a:p>
            <a:p>
              <a:pPr algn="ctr">
                <a:lnSpc>
                  <a:spcPts val="4030"/>
                </a:lnSpc>
              </a:pPr>
              <a:r>
                <a:rPr lang="en-US" sz="2488">
                  <a:solidFill>
                    <a:srgbClr val="000000"/>
                  </a:solidFill>
                  <a:latin typeface="Decalotype Bold"/>
                </a:rPr>
                <a:t>Stephen Hawking:</a:t>
              </a:r>
              <a:r>
                <a:rPr lang="en-US" sz="2488">
                  <a:solidFill>
                    <a:srgbClr val="000000"/>
                  </a:solidFill>
                  <a:latin typeface="Decalotype Light"/>
                </a:rPr>
                <a:t> "The development of full artificial intelligence could spell the end of the human race."</a:t>
              </a:r>
            </a:p>
          </p:txBody>
        </p:sp>
      </p:grpSp>
      <p:sp>
        <p:nvSpPr>
          <p:cNvPr name="Freeform 6" id="6"/>
          <p:cNvSpPr/>
          <p:nvPr/>
        </p:nvSpPr>
        <p:spPr>
          <a:xfrm flipH="false" flipV="false" rot="0">
            <a:off x="8938823" y="1602263"/>
            <a:ext cx="8320477" cy="11093969"/>
          </a:xfrm>
          <a:custGeom>
            <a:avLst/>
            <a:gdLst/>
            <a:ahLst/>
            <a:cxnLst/>
            <a:rect r="r" b="b" t="t" l="l"/>
            <a:pathLst>
              <a:path h="11093969" w="8320477">
                <a:moveTo>
                  <a:pt x="0" y="0"/>
                </a:moveTo>
                <a:lnTo>
                  <a:pt x="8320477" y="0"/>
                </a:lnTo>
                <a:lnTo>
                  <a:pt x="8320477" y="11093968"/>
                </a:lnTo>
                <a:lnTo>
                  <a:pt x="0" y="11093968"/>
                </a:lnTo>
                <a:lnTo>
                  <a:pt x="0" y="0"/>
                </a:lnTo>
                <a:close/>
              </a:path>
            </a:pathLst>
          </a:custGeom>
          <a:blipFill>
            <a:blip r:embed="rId3"/>
            <a:stretch>
              <a:fillRect l="0" t="0" r="0" b="0"/>
            </a:stretch>
          </a:blipFill>
        </p:spPr>
      </p:sp>
      <p:sp>
        <p:nvSpPr>
          <p:cNvPr name="Freeform 7" id="7"/>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4"/>
            <a:stretch>
              <a:fillRect l="-321036" t="0" r="0" b="-144015"/>
            </a:stretch>
          </a:blipFill>
        </p:spPr>
      </p:sp>
      <p:sp>
        <p:nvSpPr>
          <p:cNvPr name="Freeform 8" id="8"/>
          <p:cNvSpPr/>
          <p:nvPr/>
        </p:nvSpPr>
        <p:spPr>
          <a:xfrm flipH="false" flipV="false" rot="0">
            <a:off x="8383173" y="292042"/>
            <a:ext cx="3280331" cy="3284437"/>
          </a:xfrm>
          <a:custGeom>
            <a:avLst/>
            <a:gdLst/>
            <a:ahLst/>
            <a:cxnLst/>
            <a:rect r="r" b="b" t="t" l="l"/>
            <a:pathLst>
              <a:path h="3284437" w="3280331">
                <a:moveTo>
                  <a:pt x="0" y="0"/>
                </a:moveTo>
                <a:lnTo>
                  <a:pt x="3280331" y="0"/>
                </a:lnTo>
                <a:lnTo>
                  <a:pt x="3280331" y="3284437"/>
                </a:lnTo>
                <a:lnTo>
                  <a:pt x="0" y="3284437"/>
                </a:lnTo>
                <a:lnTo>
                  <a:pt x="0" y="0"/>
                </a:lnTo>
                <a:close/>
              </a:path>
            </a:pathLst>
          </a:custGeom>
          <a:blipFill>
            <a:blip r:embed="rId5"/>
            <a:stretch>
              <a:fillRect l="0" t="0" r="0" b="0"/>
            </a:stretch>
          </a:blipFill>
        </p:spPr>
      </p:sp>
      <p:sp>
        <p:nvSpPr>
          <p:cNvPr name="Freeform 9" id="9"/>
          <p:cNvSpPr/>
          <p:nvPr/>
        </p:nvSpPr>
        <p:spPr>
          <a:xfrm flipH="false" flipV="false" rot="0">
            <a:off x="-274112" y="7003875"/>
            <a:ext cx="1302812" cy="2254425"/>
          </a:xfrm>
          <a:custGeom>
            <a:avLst/>
            <a:gdLst/>
            <a:ahLst/>
            <a:cxnLst/>
            <a:rect r="r" b="b" t="t" l="l"/>
            <a:pathLst>
              <a:path h="2254425" w="1302812">
                <a:moveTo>
                  <a:pt x="0" y="0"/>
                </a:moveTo>
                <a:lnTo>
                  <a:pt x="1302812" y="0"/>
                </a:lnTo>
                <a:lnTo>
                  <a:pt x="1302812" y="2254425"/>
                </a:lnTo>
                <a:lnTo>
                  <a:pt x="0" y="2254425"/>
                </a:lnTo>
                <a:lnTo>
                  <a:pt x="0" y="0"/>
                </a:lnTo>
                <a:close/>
              </a:path>
            </a:pathLst>
          </a:custGeom>
          <a:blipFill>
            <a:blip r:embed="rId6"/>
            <a:stretch>
              <a:fillRect l="-236784" t="-125652" r="0" b="0"/>
            </a:stretch>
          </a:blipFill>
        </p:spPr>
      </p:sp>
      <p:sp>
        <p:nvSpPr>
          <p:cNvPr name="TextBox 10" id="10"/>
          <p:cNvSpPr txBox="true"/>
          <p:nvPr/>
        </p:nvSpPr>
        <p:spPr>
          <a:xfrm rot="0">
            <a:off x="1901751" y="2083352"/>
            <a:ext cx="7037073" cy="987783"/>
          </a:xfrm>
          <a:prstGeom prst="rect">
            <a:avLst/>
          </a:prstGeom>
        </p:spPr>
        <p:txBody>
          <a:bodyPr anchor="t" rtlCol="false" tIns="0" lIns="0" bIns="0" rIns="0">
            <a:spAutoFit/>
          </a:bodyPr>
          <a:lstStyle/>
          <a:p>
            <a:pPr algn="l" marL="0" indent="0" lvl="0">
              <a:lnSpc>
                <a:spcPts val="8030"/>
              </a:lnSpc>
            </a:pPr>
            <a:r>
              <a:rPr lang="en-US" sz="5735">
                <a:solidFill>
                  <a:srgbClr val="0D0D0D"/>
                </a:solidFill>
                <a:latin typeface="Montserrat Classic Bold"/>
              </a:rPr>
              <a:t>View of Figures</a:t>
            </a:r>
          </a:p>
        </p:txBody>
      </p:sp>
      <p:sp>
        <p:nvSpPr>
          <p:cNvPr name="TextBox 11" id="11"/>
          <p:cNvSpPr txBox="true"/>
          <p:nvPr/>
        </p:nvSpPr>
        <p:spPr>
          <a:xfrm rot="0">
            <a:off x="2948993" y="1758975"/>
            <a:ext cx="2007061" cy="438677"/>
          </a:xfrm>
          <a:prstGeom prst="rect">
            <a:avLst/>
          </a:prstGeom>
        </p:spPr>
        <p:txBody>
          <a:bodyPr anchor="t" rtlCol="false" tIns="0" lIns="0" bIns="0" rIns="0">
            <a:spAutoFit/>
          </a:bodyPr>
          <a:lstStyle/>
          <a:p>
            <a:pPr algn="l" marL="0" indent="0" lvl="0">
              <a:lnSpc>
                <a:spcPts val="3645"/>
              </a:lnSpc>
              <a:spcBef>
                <a:spcPct val="0"/>
              </a:spcBef>
            </a:pPr>
          </a:p>
        </p:txBody>
      </p:sp>
      <p:sp>
        <p:nvSpPr>
          <p:cNvPr name="Freeform 12" id="12"/>
          <p:cNvSpPr/>
          <p:nvPr/>
        </p:nvSpPr>
        <p:spPr>
          <a:xfrm flipH="false" flipV="false" rot="0">
            <a:off x="1060920" y="1153874"/>
            <a:ext cx="840830" cy="848252"/>
          </a:xfrm>
          <a:custGeom>
            <a:avLst/>
            <a:gdLst/>
            <a:ahLst/>
            <a:cxnLst/>
            <a:rect r="r" b="b" t="t" l="l"/>
            <a:pathLst>
              <a:path h="848252" w="840830">
                <a:moveTo>
                  <a:pt x="0" y="0"/>
                </a:moveTo>
                <a:lnTo>
                  <a:pt x="840831" y="0"/>
                </a:lnTo>
                <a:lnTo>
                  <a:pt x="840831" y="848252"/>
                </a:lnTo>
                <a:lnTo>
                  <a:pt x="0" y="8482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6238230" y="1162050"/>
            <a:ext cx="8128803" cy="1031583"/>
            <a:chOff x="0" y="0"/>
            <a:chExt cx="2621739" cy="332711"/>
          </a:xfrm>
        </p:grpSpPr>
        <p:sp>
          <p:nvSpPr>
            <p:cNvPr name="Freeform 4" id="4"/>
            <p:cNvSpPr/>
            <p:nvPr/>
          </p:nvSpPr>
          <p:spPr>
            <a:xfrm flipH="false" flipV="false" rot="0">
              <a:off x="0" y="0"/>
              <a:ext cx="2621739" cy="332711"/>
            </a:xfrm>
            <a:custGeom>
              <a:avLst/>
              <a:gdLst/>
              <a:ahLst/>
              <a:cxnLst/>
              <a:rect r="r" b="b" t="t" l="l"/>
              <a:pathLst>
                <a:path h="332711" w="2621739">
                  <a:moveTo>
                    <a:pt x="56192" y="0"/>
                  </a:moveTo>
                  <a:lnTo>
                    <a:pt x="2565547" y="0"/>
                  </a:lnTo>
                  <a:cubicBezTo>
                    <a:pt x="2596581" y="0"/>
                    <a:pt x="2621739" y="25158"/>
                    <a:pt x="2621739" y="56192"/>
                  </a:cubicBezTo>
                  <a:lnTo>
                    <a:pt x="2621739" y="276519"/>
                  </a:lnTo>
                  <a:cubicBezTo>
                    <a:pt x="2621739" y="307553"/>
                    <a:pt x="2596581" y="332711"/>
                    <a:pt x="2565547" y="332711"/>
                  </a:cubicBezTo>
                  <a:lnTo>
                    <a:pt x="56192" y="332711"/>
                  </a:lnTo>
                  <a:cubicBezTo>
                    <a:pt x="25158" y="332711"/>
                    <a:pt x="0" y="307553"/>
                    <a:pt x="0" y="276519"/>
                  </a:cubicBezTo>
                  <a:lnTo>
                    <a:pt x="0" y="56192"/>
                  </a:lnTo>
                  <a:cubicBezTo>
                    <a:pt x="0" y="25158"/>
                    <a:pt x="25158" y="0"/>
                    <a:pt x="56192"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D69A30"/>
              </a:solidFill>
              <a:prstDash val="solid"/>
              <a:round/>
            </a:ln>
          </p:spPr>
        </p:sp>
        <p:sp>
          <p:nvSpPr>
            <p:cNvPr name="TextBox 5" id="5"/>
            <p:cNvSpPr txBox="true"/>
            <p:nvPr/>
          </p:nvSpPr>
          <p:spPr>
            <a:xfrm>
              <a:off x="0" y="-95250"/>
              <a:ext cx="2621739" cy="42796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6114924" y="2917533"/>
            <a:ext cx="8790619" cy="1892592"/>
            <a:chOff x="0" y="0"/>
            <a:chExt cx="3743243" cy="805908"/>
          </a:xfrm>
        </p:grpSpPr>
        <p:sp>
          <p:nvSpPr>
            <p:cNvPr name="Freeform 7" id="7"/>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D69A30"/>
              </a:solidFill>
              <a:prstDash val="solid"/>
              <a:round/>
            </a:ln>
          </p:spPr>
        </p:sp>
        <p:sp>
          <p:nvSpPr>
            <p:cNvPr name="TextBox 8" id="8"/>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9" id="9"/>
          <p:cNvGrpSpPr/>
          <p:nvPr/>
        </p:nvGrpSpPr>
        <p:grpSpPr>
          <a:xfrm rot="0">
            <a:off x="6320814" y="3051124"/>
            <a:ext cx="1581400" cy="15814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Freeform 12" id="12"/>
          <p:cNvSpPr/>
          <p:nvPr/>
        </p:nvSpPr>
        <p:spPr>
          <a:xfrm flipH="false" flipV="false" rot="0">
            <a:off x="6479677" y="3306795"/>
            <a:ext cx="1231114" cy="1072095"/>
          </a:xfrm>
          <a:custGeom>
            <a:avLst/>
            <a:gdLst/>
            <a:ahLst/>
            <a:cxnLst/>
            <a:rect r="r" b="b" t="t" l="l"/>
            <a:pathLst>
              <a:path h="1072095" w="1231114">
                <a:moveTo>
                  <a:pt x="0" y="0"/>
                </a:moveTo>
                <a:lnTo>
                  <a:pt x="1231114" y="0"/>
                </a:lnTo>
                <a:lnTo>
                  <a:pt x="1231114" y="1072095"/>
                </a:lnTo>
                <a:lnTo>
                  <a:pt x="0" y="1072095"/>
                </a:lnTo>
                <a:lnTo>
                  <a:pt x="0" y="0"/>
                </a:lnTo>
                <a:close/>
              </a:path>
            </a:pathLst>
          </a:custGeom>
          <a:blipFill>
            <a:blip r:embed="rId3"/>
            <a:stretch>
              <a:fillRect l="0" t="0" r="0" b="0"/>
            </a:stretch>
          </a:blipFill>
        </p:spPr>
      </p:sp>
      <p:sp>
        <p:nvSpPr>
          <p:cNvPr name="Freeform 13" id="13"/>
          <p:cNvSpPr/>
          <p:nvPr/>
        </p:nvSpPr>
        <p:spPr>
          <a:xfrm flipH="false" flipV="false" rot="0">
            <a:off x="1006838" y="1102994"/>
            <a:ext cx="4974737" cy="8155306"/>
          </a:xfrm>
          <a:custGeom>
            <a:avLst/>
            <a:gdLst/>
            <a:ahLst/>
            <a:cxnLst/>
            <a:rect r="r" b="b" t="t" l="l"/>
            <a:pathLst>
              <a:path h="8155306" w="4974737">
                <a:moveTo>
                  <a:pt x="0" y="0"/>
                </a:moveTo>
                <a:lnTo>
                  <a:pt x="4974736" y="0"/>
                </a:lnTo>
                <a:lnTo>
                  <a:pt x="4974736" y="8155306"/>
                </a:lnTo>
                <a:lnTo>
                  <a:pt x="0" y="8155306"/>
                </a:lnTo>
                <a:lnTo>
                  <a:pt x="0" y="0"/>
                </a:lnTo>
                <a:close/>
              </a:path>
            </a:pathLst>
          </a:custGeom>
          <a:blipFill>
            <a:blip r:embed="rId4"/>
            <a:stretch>
              <a:fillRect l="0" t="0" r="0" b="0"/>
            </a:stretch>
          </a:blipFill>
        </p:spPr>
      </p:sp>
      <p:sp>
        <p:nvSpPr>
          <p:cNvPr name="Freeform 14" id="14"/>
          <p:cNvSpPr/>
          <p:nvPr/>
        </p:nvSpPr>
        <p:spPr>
          <a:xfrm flipH="false" flipV="false" rot="0">
            <a:off x="0" y="7589364"/>
            <a:ext cx="1676852" cy="2191688"/>
          </a:xfrm>
          <a:custGeom>
            <a:avLst/>
            <a:gdLst/>
            <a:ahLst/>
            <a:cxnLst/>
            <a:rect r="r" b="b" t="t" l="l"/>
            <a:pathLst>
              <a:path h="2191688" w="1676852">
                <a:moveTo>
                  <a:pt x="0" y="0"/>
                </a:moveTo>
                <a:lnTo>
                  <a:pt x="1676852" y="0"/>
                </a:lnTo>
                <a:lnTo>
                  <a:pt x="1676852" y="2191687"/>
                </a:lnTo>
                <a:lnTo>
                  <a:pt x="0" y="2191687"/>
                </a:lnTo>
                <a:lnTo>
                  <a:pt x="0" y="0"/>
                </a:lnTo>
                <a:close/>
              </a:path>
            </a:pathLst>
          </a:custGeom>
          <a:blipFill>
            <a:blip r:embed="rId5"/>
            <a:stretch>
              <a:fillRect l="-321036" t="0" r="0" b="-144015"/>
            </a:stretch>
          </a:blipFill>
        </p:spPr>
      </p:sp>
      <p:sp>
        <p:nvSpPr>
          <p:cNvPr name="TextBox 15" id="15"/>
          <p:cNvSpPr txBox="true"/>
          <p:nvPr/>
        </p:nvSpPr>
        <p:spPr>
          <a:xfrm rot="0">
            <a:off x="6587603" y="1311686"/>
            <a:ext cx="7057925" cy="598193"/>
          </a:xfrm>
          <a:prstGeom prst="rect">
            <a:avLst/>
          </a:prstGeom>
        </p:spPr>
        <p:txBody>
          <a:bodyPr anchor="t" rtlCol="false" tIns="0" lIns="0" bIns="0" rIns="0">
            <a:spAutoFit/>
          </a:bodyPr>
          <a:lstStyle/>
          <a:p>
            <a:pPr algn="ctr" marL="0" indent="0" lvl="0">
              <a:lnSpc>
                <a:spcPts val="4828"/>
              </a:lnSpc>
              <a:spcBef>
                <a:spcPct val="0"/>
              </a:spcBef>
            </a:pPr>
            <a:r>
              <a:rPr lang="en-US" sz="3449">
                <a:solidFill>
                  <a:srgbClr val="FFFFFF"/>
                </a:solidFill>
                <a:latin typeface="Montserrat Classic Bold"/>
              </a:rPr>
              <a:t>Impact in individual level</a:t>
            </a:r>
          </a:p>
        </p:txBody>
      </p:sp>
      <p:sp>
        <p:nvSpPr>
          <p:cNvPr name="TextBox 16" id="16"/>
          <p:cNvSpPr txBox="true"/>
          <p:nvPr/>
        </p:nvSpPr>
        <p:spPr>
          <a:xfrm rot="0">
            <a:off x="8013667" y="3585792"/>
            <a:ext cx="6334050" cy="898336"/>
          </a:xfrm>
          <a:prstGeom prst="rect">
            <a:avLst/>
          </a:prstGeom>
        </p:spPr>
        <p:txBody>
          <a:bodyPr anchor="t" rtlCol="false" tIns="0" lIns="0" bIns="0" rIns="0">
            <a:spAutoFit/>
          </a:bodyPr>
          <a:lstStyle/>
          <a:p>
            <a:pPr algn="l" marL="0" indent="0" lvl="1">
              <a:lnSpc>
                <a:spcPts val="2473"/>
              </a:lnSpc>
              <a:spcBef>
                <a:spcPct val="0"/>
              </a:spcBef>
            </a:pPr>
            <a:r>
              <a:rPr lang="en-US" sz="1705">
                <a:solidFill>
                  <a:srgbClr val="FFFFFF"/>
                </a:solidFill>
                <a:latin typeface="Montserrat"/>
              </a:rPr>
              <a:t>AI and automation could lead to job displacement for individuals in certain industries, requiring them to upskill or reskill to remain competitive in the job market.</a:t>
            </a:r>
          </a:p>
        </p:txBody>
      </p:sp>
      <p:sp>
        <p:nvSpPr>
          <p:cNvPr name="TextBox 17" id="17"/>
          <p:cNvSpPr txBox="true"/>
          <p:nvPr/>
        </p:nvSpPr>
        <p:spPr>
          <a:xfrm rot="0">
            <a:off x="8013667" y="3126682"/>
            <a:ext cx="5185949" cy="353685"/>
          </a:xfrm>
          <a:prstGeom prst="rect">
            <a:avLst/>
          </a:prstGeom>
        </p:spPr>
        <p:txBody>
          <a:bodyPr anchor="t" rtlCol="false" tIns="0" lIns="0" bIns="0" rIns="0">
            <a:spAutoFit/>
          </a:bodyPr>
          <a:lstStyle/>
          <a:p>
            <a:pPr algn="l" marL="0" indent="0" lvl="1">
              <a:lnSpc>
                <a:spcPts val="2987"/>
              </a:lnSpc>
              <a:spcBef>
                <a:spcPct val="0"/>
              </a:spcBef>
            </a:pPr>
            <a:r>
              <a:rPr lang="en-US" sz="2060" spc="55">
                <a:solidFill>
                  <a:srgbClr val="FFFFFF"/>
                </a:solidFill>
                <a:latin typeface="Montserrat Bold"/>
              </a:rPr>
              <a:t>Employment and Economic Impact:</a:t>
            </a:r>
          </a:p>
        </p:txBody>
      </p:sp>
      <p:sp>
        <p:nvSpPr>
          <p:cNvPr name="Freeform 18" id="18"/>
          <p:cNvSpPr/>
          <p:nvPr/>
        </p:nvSpPr>
        <p:spPr>
          <a:xfrm flipH="true" flipV="true" rot="0">
            <a:off x="16611148" y="292042"/>
            <a:ext cx="1676852" cy="2191688"/>
          </a:xfrm>
          <a:custGeom>
            <a:avLst/>
            <a:gdLst/>
            <a:ahLst/>
            <a:cxnLst/>
            <a:rect r="r" b="b" t="t" l="l"/>
            <a:pathLst>
              <a:path h="2191688" w="1676852">
                <a:moveTo>
                  <a:pt x="1676852" y="2191688"/>
                </a:moveTo>
                <a:lnTo>
                  <a:pt x="0" y="2191688"/>
                </a:lnTo>
                <a:lnTo>
                  <a:pt x="0" y="0"/>
                </a:lnTo>
                <a:lnTo>
                  <a:pt x="1676852" y="0"/>
                </a:lnTo>
                <a:lnTo>
                  <a:pt x="1676852" y="2191688"/>
                </a:lnTo>
                <a:close/>
              </a:path>
            </a:pathLst>
          </a:custGeom>
          <a:blipFill>
            <a:blip r:embed="rId5"/>
            <a:stretch>
              <a:fillRect l="-321036" t="0" r="0" b="-144015"/>
            </a:stretch>
          </a:blipFill>
        </p:spPr>
      </p:sp>
      <p:grpSp>
        <p:nvGrpSpPr>
          <p:cNvPr name="Group 19" id="19"/>
          <p:cNvGrpSpPr/>
          <p:nvPr/>
        </p:nvGrpSpPr>
        <p:grpSpPr>
          <a:xfrm rot="0">
            <a:off x="6114924" y="5143500"/>
            <a:ext cx="8790619" cy="1892592"/>
            <a:chOff x="0" y="0"/>
            <a:chExt cx="3743243" cy="805908"/>
          </a:xfrm>
        </p:grpSpPr>
        <p:sp>
          <p:nvSpPr>
            <p:cNvPr name="Freeform 20" id="20"/>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D69A30"/>
              </a:solidFill>
              <a:prstDash val="solid"/>
              <a:round/>
            </a:ln>
          </p:spPr>
        </p:sp>
        <p:sp>
          <p:nvSpPr>
            <p:cNvPr name="TextBox 21" id="21"/>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2" id="22"/>
          <p:cNvGrpSpPr/>
          <p:nvPr/>
        </p:nvGrpSpPr>
        <p:grpSpPr>
          <a:xfrm rot="0">
            <a:off x="6320814" y="5277091"/>
            <a:ext cx="1581400" cy="158140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TextBox 25" id="25"/>
          <p:cNvSpPr txBox="true"/>
          <p:nvPr/>
        </p:nvSpPr>
        <p:spPr>
          <a:xfrm rot="0">
            <a:off x="8032983" y="5757262"/>
            <a:ext cx="6334050" cy="1022161"/>
          </a:xfrm>
          <a:prstGeom prst="rect">
            <a:avLst/>
          </a:prstGeom>
        </p:spPr>
        <p:txBody>
          <a:bodyPr anchor="t" rtlCol="false" tIns="0" lIns="0" bIns="0" rIns="0">
            <a:spAutoFit/>
          </a:bodyPr>
          <a:lstStyle/>
          <a:p>
            <a:pPr algn="l" marL="0" indent="0" lvl="1">
              <a:lnSpc>
                <a:spcPts val="2038"/>
              </a:lnSpc>
              <a:spcBef>
                <a:spcPct val="0"/>
              </a:spcBef>
            </a:pPr>
            <a:r>
              <a:rPr lang="en-US" sz="1405">
                <a:solidFill>
                  <a:srgbClr val="FFFFFF"/>
                </a:solidFill>
                <a:latin typeface="Montserrat"/>
              </a:rPr>
              <a:t>The increasing use of AI in social media and online interactions could lead to feelings of isolation, anxiety, and depression in individuals, particularly those who struggle with social comparison or fear of missing out.</a:t>
            </a:r>
          </a:p>
        </p:txBody>
      </p:sp>
      <p:sp>
        <p:nvSpPr>
          <p:cNvPr name="TextBox 26" id="26"/>
          <p:cNvSpPr txBox="true"/>
          <p:nvPr/>
        </p:nvSpPr>
        <p:spPr>
          <a:xfrm rot="0">
            <a:off x="8032983" y="5226942"/>
            <a:ext cx="4954501" cy="1060450"/>
          </a:xfrm>
          <a:prstGeom prst="rect">
            <a:avLst/>
          </a:prstGeom>
        </p:spPr>
        <p:txBody>
          <a:bodyPr anchor="t" rtlCol="false" tIns="0" lIns="0" bIns="0" rIns="0">
            <a:spAutoFit/>
          </a:bodyPr>
          <a:lstStyle/>
          <a:p>
            <a:pPr algn="l">
              <a:lnSpc>
                <a:spcPts val="2899"/>
              </a:lnSpc>
            </a:pPr>
            <a:r>
              <a:rPr lang="en-US" sz="1999" spc="53">
                <a:solidFill>
                  <a:srgbClr val="FFFFFF"/>
                </a:solidFill>
                <a:latin typeface="Montserrat Bold"/>
              </a:rPr>
              <a:t>Mental Health and Well-being:</a:t>
            </a:r>
          </a:p>
          <a:p>
            <a:pPr algn="l">
              <a:lnSpc>
                <a:spcPts val="2899"/>
              </a:lnSpc>
            </a:pPr>
          </a:p>
          <a:p>
            <a:pPr algn="l" marL="0" indent="0" lvl="1">
              <a:lnSpc>
                <a:spcPts val="2899"/>
              </a:lnSpc>
              <a:spcBef>
                <a:spcPct val="0"/>
              </a:spcBef>
            </a:pPr>
          </a:p>
        </p:txBody>
      </p:sp>
      <p:grpSp>
        <p:nvGrpSpPr>
          <p:cNvPr name="Group 27" id="27"/>
          <p:cNvGrpSpPr/>
          <p:nvPr/>
        </p:nvGrpSpPr>
        <p:grpSpPr>
          <a:xfrm rot="0">
            <a:off x="6114924" y="7365708"/>
            <a:ext cx="8790619" cy="1892592"/>
            <a:chOff x="0" y="0"/>
            <a:chExt cx="3743243" cy="805908"/>
          </a:xfrm>
        </p:grpSpPr>
        <p:sp>
          <p:nvSpPr>
            <p:cNvPr name="Freeform 28" id="28"/>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D69A30"/>
              </a:solidFill>
              <a:prstDash val="solid"/>
              <a:round/>
            </a:ln>
          </p:spPr>
        </p:sp>
        <p:sp>
          <p:nvSpPr>
            <p:cNvPr name="TextBox 29" id="29"/>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30" id="30"/>
          <p:cNvGrpSpPr/>
          <p:nvPr/>
        </p:nvGrpSpPr>
        <p:grpSpPr>
          <a:xfrm rot="0">
            <a:off x="6320814" y="7499299"/>
            <a:ext cx="1581400" cy="158140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TextBox 33" id="33"/>
          <p:cNvSpPr txBox="true"/>
          <p:nvPr/>
        </p:nvSpPr>
        <p:spPr>
          <a:xfrm rot="0">
            <a:off x="8013667" y="7979067"/>
            <a:ext cx="6334050" cy="1095186"/>
          </a:xfrm>
          <a:prstGeom prst="rect">
            <a:avLst/>
          </a:prstGeom>
        </p:spPr>
        <p:txBody>
          <a:bodyPr anchor="t" rtlCol="false" tIns="0" lIns="0" bIns="0" rIns="0">
            <a:spAutoFit/>
          </a:bodyPr>
          <a:lstStyle/>
          <a:p>
            <a:pPr algn="l" marL="0" indent="0" lvl="1">
              <a:lnSpc>
                <a:spcPts val="2183"/>
              </a:lnSpc>
              <a:spcBef>
                <a:spcPct val="0"/>
              </a:spcBef>
            </a:pPr>
            <a:r>
              <a:rPr lang="en-US" sz="1505">
                <a:solidFill>
                  <a:srgbClr val="FFFFFF"/>
                </a:solidFill>
                <a:latin typeface="Montserrat"/>
              </a:rPr>
              <a:t>The widespread collection and analysis of personal data by AI systems raises concerns about privacy breaches, identity theft, and the potential misuse of personal information, leading to increased vigilance and anxiety among individuals.</a:t>
            </a:r>
          </a:p>
        </p:txBody>
      </p:sp>
      <p:sp>
        <p:nvSpPr>
          <p:cNvPr name="Freeform 34" id="34"/>
          <p:cNvSpPr/>
          <p:nvPr/>
        </p:nvSpPr>
        <p:spPr>
          <a:xfrm flipH="false" flipV="false" rot="0">
            <a:off x="6495957" y="5661471"/>
            <a:ext cx="1231114" cy="856650"/>
          </a:xfrm>
          <a:custGeom>
            <a:avLst/>
            <a:gdLst/>
            <a:ahLst/>
            <a:cxnLst/>
            <a:rect r="r" b="b" t="t" l="l"/>
            <a:pathLst>
              <a:path h="856650" w="1231114">
                <a:moveTo>
                  <a:pt x="0" y="0"/>
                </a:moveTo>
                <a:lnTo>
                  <a:pt x="1231115" y="0"/>
                </a:lnTo>
                <a:lnTo>
                  <a:pt x="1231115" y="856650"/>
                </a:lnTo>
                <a:lnTo>
                  <a:pt x="0" y="856650"/>
                </a:lnTo>
                <a:lnTo>
                  <a:pt x="0" y="0"/>
                </a:lnTo>
                <a:close/>
              </a:path>
            </a:pathLst>
          </a:custGeom>
          <a:blipFill>
            <a:blip r:embed="rId6"/>
            <a:stretch>
              <a:fillRect l="0" t="0" r="0" b="0"/>
            </a:stretch>
          </a:blipFill>
        </p:spPr>
      </p:sp>
      <p:sp>
        <p:nvSpPr>
          <p:cNvPr name="Freeform 35" id="35"/>
          <p:cNvSpPr/>
          <p:nvPr/>
        </p:nvSpPr>
        <p:spPr>
          <a:xfrm flipH="false" flipV="false" rot="0">
            <a:off x="6603136" y="7805340"/>
            <a:ext cx="984195" cy="1013329"/>
          </a:xfrm>
          <a:custGeom>
            <a:avLst/>
            <a:gdLst/>
            <a:ahLst/>
            <a:cxnLst/>
            <a:rect r="r" b="b" t="t" l="l"/>
            <a:pathLst>
              <a:path h="1013329" w="984195">
                <a:moveTo>
                  <a:pt x="0" y="0"/>
                </a:moveTo>
                <a:lnTo>
                  <a:pt x="984195" y="0"/>
                </a:lnTo>
                <a:lnTo>
                  <a:pt x="984195" y="1013328"/>
                </a:lnTo>
                <a:lnTo>
                  <a:pt x="0" y="1013328"/>
                </a:lnTo>
                <a:lnTo>
                  <a:pt x="0" y="0"/>
                </a:lnTo>
                <a:close/>
              </a:path>
            </a:pathLst>
          </a:custGeom>
          <a:blipFill>
            <a:blip r:embed="rId7"/>
            <a:stretch>
              <a:fillRect l="0" t="0" r="0" b="0"/>
            </a:stretch>
          </a:blipFill>
        </p:spPr>
      </p:sp>
      <p:sp>
        <p:nvSpPr>
          <p:cNvPr name="TextBox 36" id="36"/>
          <p:cNvSpPr txBox="true"/>
          <p:nvPr/>
        </p:nvSpPr>
        <p:spPr>
          <a:xfrm rot="0">
            <a:off x="8032983" y="7541739"/>
            <a:ext cx="5185949" cy="1079172"/>
          </a:xfrm>
          <a:prstGeom prst="rect">
            <a:avLst/>
          </a:prstGeom>
        </p:spPr>
        <p:txBody>
          <a:bodyPr anchor="t" rtlCol="false" tIns="0" lIns="0" bIns="0" rIns="0">
            <a:spAutoFit/>
          </a:bodyPr>
          <a:lstStyle/>
          <a:p>
            <a:pPr algn="l">
              <a:lnSpc>
                <a:spcPts val="2987"/>
              </a:lnSpc>
            </a:pPr>
            <a:r>
              <a:rPr lang="en-US" sz="2060" spc="55">
                <a:solidFill>
                  <a:srgbClr val="FFFFFF"/>
                </a:solidFill>
                <a:latin typeface="Montserrat Bold"/>
              </a:rPr>
              <a:t>Privacy and Security Concerns:</a:t>
            </a:r>
          </a:p>
          <a:p>
            <a:pPr algn="l">
              <a:lnSpc>
                <a:spcPts val="2987"/>
              </a:lnSpc>
            </a:pPr>
          </a:p>
          <a:p>
            <a:pPr algn="l" marL="0" indent="0" lvl="1">
              <a:lnSpc>
                <a:spcPts val="2842"/>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6238230" y="1162050"/>
            <a:ext cx="8128803" cy="1031583"/>
            <a:chOff x="0" y="0"/>
            <a:chExt cx="2621739" cy="332711"/>
          </a:xfrm>
        </p:grpSpPr>
        <p:sp>
          <p:nvSpPr>
            <p:cNvPr name="Freeform 4" id="4"/>
            <p:cNvSpPr/>
            <p:nvPr/>
          </p:nvSpPr>
          <p:spPr>
            <a:xfrm flipH="false" flipV="false" rot="0">
              <a:off x="0" y="0"/>
              <a:ext cx="2621739" cy="332711"/>
            </a:xfrm>
            <a:custGeom>
              <a:avLst/>
              <a:gdLst/>
              <a:ahLst/>
              <a:cxnLst/>
              <a:rect r="r" b="b" t="t" l="l"/>
              <a:pathLst>
                <a:path h="332711" w="2621739">
                  <a:moveTo>
                    <a:pt x="56192" y="0"/>
                  </a:moveTo>
                  <a:lnTo>
                    <a:pt x="2565547" y="0"/>
                  </a:lnTo>
                  <a:cubicBezTo>
                    <a:pt x="2596581" y="0"/>
                    <a:pt x="2621739" y="25158"/>
                    <a:pt x="2621739" y="56192"/>
                  </a:cubicBezTo>
                  <a:lnTo>
                    <a:pt x="2621739" y="276519"/>
                  </a:lnTo>
                  <a:cubicBezTo>
                    <a:pt x="2621739" y="307553"/>
                    <a:pt x="2596581" y="332711"/>
                    <a:pt x="2565547" y="332711"/>
                  </a:cubicBezTo>
                  <a:lnTo>
                    <a:pt x="56192" y="332711"/>
                  </a:lnTo>
                  <a:cubicBezTo>
                    <a:pt x="25158" y="332711"/>
                    <a:pt x="0" y="307553"/>
                    <a:pt x="0" y="276519"/>
                  </a:cubicBezTo>
                  <a:lnTo>
                    <a:pt x="0" y="56192"/>
                  </a:lnTo>
                  <a:cubicBezTo>
                    <a:pt x="0" y="25158"/>
                    <a:pt x="25158" y="0"/>
                    <a:pt x="56192"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D69A30"/>
              </a:solidFill>
              <a:prstDash val="solid"/>
              <a:round/>
            </a:ln>
          </p:spPr>
        </p:sp>
        <p:sp>
          <p:nvSpPr>
            <p:cNvPr name="TextBox 5" id="5"/>
            <p:cNvSpPr txBox="true"/>
            <p:nvPr/>
          </p:nvSpPr>
          <p:spPr>
            <a:xfrm>
              <a:off x="0" y="-95250"/>
              <a:ext cx="2621739" cy="42796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6114924" y="2917533"/>
            <a:ext cx="8790619" cy="1892592"/>
            <a:chOff x="0" y="0"/>
            <a:chExt cx="3743243" cy="805908"/>
          </a:xfrm>
        </p:grpSpPr>
        <p:sp>
          <p:nvSpPr>
            <p:cNvPr name="Freeform 7" id="7"/>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D69A30"/>
              </a:solidFill>
              <a:prstDash val="solid"/>
              <a:round/>
            </a:ln>
          </p:spPr>
        </p:sp>
        <p:sp>
          <p:nvSpPr>
            <p:cNvPr name="TextBox 8" id="8"/>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9" id="9"/>
          <p:cNvGrpSpPr/>
          <p:nvPr/>
        </p:nvGrpSpPr>
        <p:grpSpPr>
          <a:xfrm rot="0">
            <a:off x="6320814" y="3051124"/>
            <a:ext cx="1581400" cy="15814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Freeform 12" id="12"/>
          <p:cNvSpPr/>
          <p:nvPr/>
        </p:nvSpPr>
        <p:spPr>
          <a:xfrm flipH="false" flipV="false" rot="0">
            <a:off x="6479677" y="3306795"/>
            <a:ext cx="1231114" cy="1072095"/>
          </a:xfrm>
          <a:custGeom>
            <a:avLst/>
            <a:gdLst/>
            <a:ahLst/>
            <a:cxnLst/>
            <a:rect r="r" b="b" t="t" l="l"/>
            <a:pathLst>
              <a:path h="1072095" w="1231114">
                <a:moveTo>
                  <a:pt x="0" y="0"/>
                </a:moveTo>
                <a:lnTo>
                  <a:pt x="1231114" y="0"/>
                </a:lnTo>
                <a:lnTo>
                  <a:pt x="1231114" y="1072095"/>
                </a:lnTo>
                <a:lnTo>
                  <a:pt x="0" y="1072095"/>
                </a:lnTo>
                <a:lnTo>
                  <a:pt x="0" y="0"/>
                </a:lnTo>
                <a:close/>
              </a:path>
            </a:pathLst>
          </a:custGeom>
          <a:blipFill>
            <a:blip r:embed="rId3"/>
            <a:stretch>
              <a:fillRect l="0" t="0" r="0" b="0"/>
            </a:stretch>
          </a:blipFill>
        </p:spPr>
      </p:sp>
      <p:sp>
        <p:nvSpPr>
          <p:cNvPr name="Freeform 13" id="13"/>
          <p:cNvSpPr/>
          <p:nvPr/>
        </p:nvSpPr>
        <p:spPr>
          <a:xfrm flipH="false" flipV="false" rot="0">
            <a:off x="1006838" y="1102994"/>
            <a:ext cx="4974737" cy="8155306"/>
          </a:xfrm>
          <a:custGeom>
            <a:avLst/>
            <a:gdLst/>
            <a:ahLst/>
            <a:cxnLst/>
            <a:rect r="r" b="b" t="t" l="l"/>
            <a:pathLst>
              <a:path h="8155306" w="4974737">
                <a:moveTo>
                  <a:pt x="0" y="0"/>
                </a:moveTo>
                <a:lnTo>
                  <a:pt x="4974736" y="0"/>
                </a:lnTo>
                <a:lnTo>
                  <a:pt x="4974736" y="8155306"/>
                </a:lnTo>
                <a:lnTo>
                  <a:pt x="0" y="8155306"/>
                </a:lnTo>
                <a:lnTo>
                  <a:pt x="0" y="0"/>
                </a:lnTo>
                <a:close/>
              </a:path>
            </a:pathLst>
          </a:custGeom>
          <a:blipFill>
            <a:blip r:embed="rId4"/>
            <a:stretch>
              <a:fillRect l="0" t="0" r="0" b="0"/>
            </a:stretch>
          </a:blipFill>
        </p:spPr>
      </p:sp>
      <p:sp>
        <p:nvSpPr>
          <p:cNvPr name="Freeform 14" id="14"/>
          <p:cNvSpPr/>
          <p:nvPr/>
        </p:nvSpPr>
        <p:spPr>
          <a:xfrm flipH="false" flipV="false" rot="0">
            <a:off x="0" y="7589364"/>
            <a:ext cx="1676852" cy="2191688"/>
          </a:xfrm>
          <a:custGeom>
            <a:avLst/>
            <a:gdLst/>
            <a:ahLst/>
            <a:cxnLst/>
            <a:rect r="r" b="b" t="t" l="l"/>
            <a:pathLst>
              <a:path h="2191688" w="1676852">
                <a:moveTo>
                  <a:pt x="0" y="0"/>
                </a:moveTo>
                <a:lnTo>
                  <a:pt x="1676852" y="0"/>
                </a:lnTo>
                <a:lnTo>
                  <a:pt x="1676852" y="2191687"/>
                </a:lnTo>
                <a:lnTo>
                  <a:pt x="0" y="2191687"/>
                </a:lnTo>
                <a:lnTo>
                  <a:pt x="0" y="0"/>
                </a:lnTo>
                <a:close/>
              </a:path>
            </a:pathLst>
          </a:custGeom>
          <a:blipFill>
            <a:blip r:embed="rId5"/>
            <a:stretch>
              <a:fillRect l="-321036" t="0" r="0" b="-144015"/>
            </a:stretch>
          </a:blipFill>
        </p:spPr>
      </p:sp>
      <p:sp>
        <p:nvSpPr>
          <p:cNvPr name="TextBox 15" id="15"/>
          <p:cNvSpPr txBox="true"/>
          <p:nvPr/>
        </p:nvSpPr>
        <p:spPr>
          <a:xfrm rot="0">
            <a:off x="6587603" y="1330736"/>
            <a:ext cx="7057925" cy="456587"/>
          </a:xfrm>
          <a:prstGeom prst="rect">
            <a:avLst/>
          </a:prstGeom>
        </p:spPr>
        <p:txBody>
          <a:bodyPr anchor="t" rtlCol="false" tIns="0" lIns="0" bIns="0" rIns="0">
            <a:spAutoFit/>
          </a:bodyPr>
          <a:lstStyle/>
          <a:p>
            <a:pPr algn="ctr" marL="0" indent="0" lvl="0">
              <a:lnSpc>
                <a:spcPts val="3708"/>
              </a:lnSpc>
              <a:spcBef>
                <a:spcPct val="0"/>
              </a:spcBef>
            </a:pPr>
            <a:r>
              <a:rPr lang="en-US" sz="2649">
                <a:solidFill>
                  <a:srgbClr val="FFFFFF"/>
                </a:solidFill>
                <a:latin typeface="Montserrat Classic Bold"/>
              </a:rPr>
              <a:t>Impact in National and Community level</a:t>
            </a:r>
          </a:p>
        </p:txBody>
      </p:sp>
      <p:sp>
        <p:nvSpPr>
          <p:cNvPr name="TextBox 16" id="16"/>
          <p:cNvSpPr txBox="true"/>
          <p:nvPr/>
        </p:nvSpPr>
        <p:spPr>
          <a:xfrm rot="0">
            <a:off x="8013667" y="3585792"/>
            <a:ext cx="6334050" cy="898336"/>
          </a:xfrm>
          <a:prstGeom prst="rect">
            <a:avLst/>
          </a:prstGeom>
        </p:spPr>
        <p:txBody>
          <a:bodyPr anchor="t" rtlCol="false" tIns="0" lIns="0" bIns="0" rIns="0">
            <a:spAutoFit/>
          </a:bodyPr>
          <a:lstStyle/>
          <a:p>
            <a:pPr algn="l" marL="0" indent="0" lvl="1">
              <a:lnSpc>
                <a:spcPts val="2473"/>
              </a:lnSpc>
              <a:spcBef>
                <a:spcPct val="0"/>
              </a:spcBef>
            </a:pPr>
            <a:r>
              <a:rPr lang="en-US" sz="1705">
                <a:solidFill>
                  <a:srgbClr val="FFFFFF"/>
                </a:solidFill>
                <a:latin typeface="Montserrat"/>
              </a:rPr>
              <a:t>The widespread adoption of AI could lead to significant economic disruption in Malaysia, as automation displaces workers in various industries.</a:t>
            </a:r>
          </a:p>
        </p:txBody>
      </p:sp>
      <p:sp>
        <p:nvSpPr>
          <p:cNvPr name="TextBox 17" id="17"/>
          <p:cNvSpPr txBox="true"/>
          <p:nvPr/>
        </p:nvSpPr>
        <p:spPr>
          <a:xfrm rot="0">
            <a:off x="8013667" y="3126682"/>
            <a:ext cx="5185949" cy="353685"/>
          </a:xfrm>
          <a:prstGeom prst="rect">
            <a:avLst/>
          </a:prstGeom>
        </p:spPr>
        <p:txBody>
          <a:bodyPr anchor="t" rtlCol="false" tIns="0" lIns="0" bIns="0" rIns="0">
            <a:spAutoFit/>
          </a:bodyPr>
          <a:lstStyle/>
          <a:p>
            <a:pPr algn="l" marL="0" indent="0" lvl="1">
              <a:lnSpc>
                <a:spcPts val="2987"/>
              </a:lnSpc>
              <a:spcBef>
                <a:spcPct val="0"/>
              </a:spcBef>
            </a:pPr>
            <a:r>
              <a:rPr lang="en-US" sz="2060" spc="55">
                <a:solidFill>
                  <a:srgbClr val="FFFFFF"/>
                </a:solidFill>
                <a:latin typeface="Montserrat Bold"/>
              </a:rPr>
              <a:t>Economic Disruption</a:t>
            </a:r>
          </a:p>
        </p:txBody>
      </p:sp>
      <p:sp>
        <p:nvSpPr>
          <p:cNvPr name="Freeform 18" id="18"/>
          <p:cNvSpPr/>
          <p:nvPr/>
        </p:nvSpPr>
        <p:spPr>
          <a:xfrm flipH="true" flipV="true" rot="0">
            <a:off x="16611148" y="292042"/>
            <a:ext cx="1676852" cy="2191688"/>
          </a:xfrm>
          <a:custGeom>
            <a:avLst/>
            <a:gdLst/>
            <a:ahLst/>
            <a:cxnLst/>
            <a:rect r="r" b="b" t="t" l="l"/>
            <a:pathLst>
              <a:path h="2191688" w="1676852">
                <a:moveTo>
                  <a:pt x="1676852" y="2191688"/>
                </a:moveTo>
                <a:lnTo>
                  <a:pt x="0" y="2191688"/>
                </a:lnTo>
                <a:lnTo>
                  <a:pt x="0" y="0"/>
                </a:lnTo>
                <a:lnTo>
                  <a:pt x="1676852" y="0"/>
                </a:lnTo>
                <a:lnTo>
                  <a:pt x="1676852" y="2191688"/>
                </a:lnTo>
                <a:close/>
              </a:path>
            </a:pathLst>
          </a:custGeom>
          <a:blipFill>
            <a:blip r:embed="rId5"/>
            <a:stretch>
              <a:fillRect l="-321036" t="0" r="0" b="-144015"/>
            </a:stretch>
          </a:blipFill>
        </p:spPr>
      </p:sp>
      <p:grpSp>
        <p:nvGrpSpPr>
          <p:cNvPr name="Group 19" id="19"/>
          <p:cNvGrpSpPr/>
          <p:nvPr/>
        </p:nvGrpSpPr>
        <p:grpSpPr>
          <a:xfrm rot="0">
            <a:off x="6114924" y="5143500"/>
            <a:ext cx="8790619" cy="1892592"/>
            <a:chOff x="0" y="0"/>
            <a:chExt cx="3743243" cy="805908"/>
          </a:xfrm>
        </p:grpSpPr>
        <p:sp>
          <p:nvSpPr>
            <p:cNvPr name="Freeform 20" id="20"/>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D69A30"/>
              </a:solidFill>
              <a:prstDash val="solid"/>
              <a:round/>
            </a:ln>
          </p:spPr>
        </p:sp>
        <p:sp>
          <p:nvSpPr>
            <p:cNvPr name="TextBox 21" id="21"/>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2" id="22"/>
          <p:cNvGrpSpPr/>
          <p:nvPr/>
        </p:nvGrpSpPr>
        <p:grpSpPr>
          <a:xfrm rot="0">
            <a:off x="6320814" y="5277091"/>
            <a:ext cx="1581400" cy="158140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TextBox 25" id="25"/>
          <p:cNvSpPr txBox="true"/>
          <p:nvPr/>
        </p:nvSpPr>
        <p:spPr>
          <a:xfrm rot="0">
            <a:off x="8032983" y="5757262"/>
            <a:ext cx="6334050" cy="764986"/>
          </a:xfrm>
          <a:prstGeom prst="rect">
            <a:avLst/>
          </a:prstGeom>
        </p:spPr>
        <p:txBody>
          <a:bodyPr anchor="t" rtlCol="false" tIns="0" lIns="0" bIns="0" rIns="0">
            <a:spAutoFit/>
          </a:bodyPr>
          <a:lstStyle/>
          <a:p>
            <a:pPr algn="l" marL="0" indent="0" lvl="1">
              <a:lnSpc>
                <a:spcPts val="2038"/>
              </a:lnSpc>
              <a:spcBef>
                <a:spcPct val="0"/>
              </a:spcBef>
            </a:pPr>
            <a:r>
              <a:rPr lang="en-US" sz="1405">
                <a:solidFill>
                  <a:srgbClr val="FFFFFF"/>
                </a:solidFill>
                <a:latin typeface="Montserrat"/>
              </a:rPr>
              <a:t>The use of AI in cyberwarfare, disinformation campaigns, and autonomous weapons systems poses significant national security risks for Malaysia.</a:t>
            </a:r>
          </a:p>
        </p:txBody>
      </p:sp>
      <p:grpSp>
        <p:nvGrpSpPr>
          <p:cNvPr name="Group 26" id="26"/>
          <p:cNvGrpSpPr/>
          <p:nvPr/>
        </p:nvGrpSpPr>
        <p:grpSpPr>
          <a:xfrm rot="0">
            <a:off x="6114924" y="7365708"/>
            <a:ext cx="8790619" cy="1892592"/>
            <a:chOff x="0" y="0"/>
            <a:chExt cx="3743243" cy="805908"/>
          </a:xfrm>
        </p:grpSpPr>
        <p:sp>
          <p:nvSpPr>
            <p:cNvPr name="Freeform 27" id="27"/>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D69A30"/>
              </a:solidFill>
              <a:prstDash val="solid"/>
              <a:round/>
            </a:ln>
          </p:spPr>
        </p:sp>
        <p:sp>
          <p:nvSpPr>
            <p:cNvPr name="TextBox 28" id="28"/>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9" id="29"/>
          <p:cNvGrpSpPr/>
          <p:nvPr/>
        </p:nvGrpSpPr>
        <p:grpSpPr>
          <a:xfrm rot="0">
            <a:off x="6320814" y="7499299"/>
            <a:ext cx="1581400" cy="1581400"/>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31" id="31"/>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TextBox 32" id="32"/>
          <p:cNvSpPr txBox="true"/>
          <p:nvPr/>
        </p:nvSpPr>
        <p:spPr>
          <a:xfrm rot="0">
            <a:off x="8013667" y="7979067"/>
            <a:ext cx="6334050" cy="1095186"/>
          </a:xfrm>
          <a:prstGeom prst="rect">
            <a:avLst/>
          </a:prstGeom>
        </p:spPr>
        <p:txBody>
          <a:bodyPr anchor="t" rtlCol="false" tIns="0" lIns="0" bIns="0" rIns="0">
            <a:spAutoFit/>
          </a:bodyPr>
          <a:lstStyle/>
          <a:p>
            <a:pPr algn="l" marL="0" indent="0" lvl="1">
              <a:lnSpc>
                <a:spcPts val="2183"/>
              </a:lnSpc>
              <a:spcBef>
                <a:spcPct val="0"/>
              </a:spcBef>
            </a:pPr>
            <a:r>
              <a:rPr lang="en-US" sz="1505">
                <a:solidFill>
                  <a:srgbClr val="FFFFFF"/>
                </a:solidFill>
                <a:latin typeface="Montserrat"/>
              </a:rPr>
              <a:t>The uneven access to AI technology and digital literacy could exacerbate existing social inequalities in Malaysia, creating a digital divide between those who benefit from AI advancements and those who are left behind.</a:t>
            </a:r>
          </a:p>
        </p:txBody>
      </p:sp>
      <p:sp>
        <p:nvSpPr>
          <p:cNvPr name="Freeform 33" id="33"/>
          <p:cNvSpPr/>
          <p:nvPr/>
        </p:nvSpPr>
        <p:spPr>
          <a:xfrm flipH="false" flipV="false" rot="0">
            <a:off x="6495957" y="5661471"/>
            <a:ext cx="1231114" cy="856650"/>
          </a:xfrm>
          <a:custGeom>
            <a:avLst/>
            <a:gdLst/>
            <a:ahLst/>
            <a:cxnLst/>
            <a:rect r="r" b="b" t="t" l="l"/>
            <a:pathLst>
              <a:path h="856650" w="1231114">
                <a:moveTo>
                  <a:pt x="0" y="0"/>
                </a:moveTo>
                <a:lnTo>
                  <a:pt x="1231115" y="0"/>
                </a:lnTo>
                <a:lnTo>
                  <a:pt x="1231115" y="856650"/>
                </a:lnTo>
                <a:lnTo>
                  <a:pt x="0" y="856650"/>
                </a:lnTo>
                <a:lnTo>
                  <a:pt x="0" y="0"/>
                </a:lnTo>
                <a:close/>
              </a:path>
            </a:pathLst>
          </a:custGeom>
          <a:blipFill>
            <a:blip r:embed="rId6"/>
            <a:stretch>
              <a:fillRect l="0" t="0" r="0" b="0"/>
            </a:stretch>
          </a:blipFill>
        </p:spPr>
      </p:sp>
      <p:sp>
        <p:nvSpPr>
          <p:cNvPr name="Freeform 34" id="34"/>
          <p:cNvSpPr/>
          <p:nvPr/>
        </p:nvSpPr>
        <p:spPr>
          <a:xfrm flipH="false" flipV="false" rot="0">
            <a:off x="6603136" y="7805340"/>
            <a:ext cx="984195" cy="1013329"/>
          </a:xfrm>
          <a:custGeom>
            <a:avLst/>
            <a:gdLst/>
            <a:ahLst/>
            <a:cxnLst/>
            <a:rect r="r" b="b" t="t" l="l"/>
            <a:pathLst>
              <a:path h="1013329" w="984195">
                <a:moveTo>
                  <a:pt x="0" y="0"/>
                </a:moveTo>
                <a:lnTo>
                  <a:pt x="984195" y="0"/>
                </a:lnTo>
                <a:lnTo>
                  <a:pt x="984195" y="1013328"/>
                </a:lnTo>
                <a:lnTo>
                  <a:pt x="0" y="1013328"/>
                </a:lnTo>
                <a:lnTo>
                  <a:pt x="0" y="0"/>
                </a:lnTo>
                <a:close/>
              </a:path>
            </a:pathLst>
          </a:custGeom>
          <a:blipFill>
            <a:blip r:embed="rId7"/>
            <a:stretch>
              <a:fillRect l="0" t="0" r="0" b="0"/>
            </a:stretch>
          </a:blipFill>
        </p:spPr>
      </p:sp>
      <p:sp>
        <p:nvSpPr>
          <p:cNvPr name="TextBox 35" id="35"/>
          <p:cNvSpPr txBox="true"/>
          <p:nvPr/>
        </p:nvSpPr>
        <p:spPr>
          <a:xfrm rot="0">
            <a:off x="8032983" y="7541739"/>
            <a:ext cx="5185949" cy="353685"/>
          </a:xfrm>
          <a:prstGeom prst="rect">
            <a:avLst/>
          </a:prstGeom>
        </p:spPr>
        <p:txBody>
          <a:bodyPr anchor="t" rtlCol="false" tIns="0" lIns="0" bIns="0" rIns="0">
            <a:spAutoFit/>
          </a:bodyPr>
          <a:lstStyle/>
          <a:p>
            <a:pPr algn="l" marL="0" indent="0" lvl="1">
              <a:lnSpc>
                <a:spcPts val="2987"/>
              </a:lnSpc>
              <a:spcBef>
                <a:spcPct val="0"/>
              </a:spcBef>
            </a:pPr>
            <a:r>
              <a:rPr lang="en-US" sz="2060" spc="55">
                <a:solidFill>
                  <a:srgbClr val="FFFFFF"/>
                </a:solidFill>
                <a:latin typeface="Montserrat Bold"/>
              </a:rPr>
              <a:t>Social Inequility</a:t>
            </a:r>
          </a:p>
        </p:txBody>
      </p:sp>
      <p:sp>
        <p:nvSpPr>
          <p:cNvPr name="TextBox 36" id="36"/>
          <p:cNvSpPr txBox="true"/>
          <p:nvPr/>
        </p:nvSpPr>
        <p:spPr>
          <a:xfrm rot="0">
            <a:off x="8013667" y="5307786"/>
            <a:ext cx="5185949" cy="353685"/>
          </a:xfrm>
          <a:prstGeom prst="rect">
            <a:avLst/>
          </a:prstGeom>
        </p:spPr>
        <p:txBody>
          <a:bodyPr anchor="t" rtlCol="false" tIns="0" lIns="0" bIns="0" rIns="0">
            <a:spAutoFit/>
          </a:bodyPr>
          <a:lstStyle/>
          <a:p>
            <a:pPr algn="l" marL="0" indent="0" lvl="1">
              <a:lnSpc>
                <a:spcPts val="2987"/>
              </a:lnSpc>
              <a:spcBef>
                <a:spcPct val="0"/>
              </a:spcBef>
            </a:pPr>
            <a:r>
              <a:rPr lang="en-US" sz="2060" spc="55">
                <a:solidFill>
                  <a:srgbClr val="FFFFFF"/>
                </a:solidFill>
                <a:latin typeface="Montserrat Bold"/>
              </a:rPr>
              <a:t>National Security Concern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753551" y="733272"/>
            <a:ext cx="9657676" cy="8840156"/>
            <a:chOff x="0" y="0"/>
            <a:chExt cx="2543586" cy="2328272"/>
          </a:xfrm>
        </p:grpSpPr>
        <p:sp>
          <p:nvSpPr>
            <p:cNvPr name="Freeform 4" id="4"/>
            <p:cNvSpPr/>
            <p:nvPr/>
          </p:nvSpPr>
          <p:spPr>
            <a:xfrm flipH="false" flipV="false" rot="0">
              <a:off x="0" y="0"/>
              <a:ext cx="2543586" cy="2328272"/>
            </a:xfrm>
            <a:custGeom>
              <a:avLst/>
              <a:gdLst/>
              <a:ahLst/>
              <a:cxnLst/>
              <a:rect r="r" b="b" t="t" l="l"/>
              <a:pathLst>
                <a:path h="2328272" w="2543586">
                  <a:moveTo>
                    <a:pt x="47296" y="0"/>
                  </a:moveTo>
                  <a:lnTo>
                    <a:pt x="2496289" y="0"/>
                  </a:lnTo>
                  <a:cubicBezTo>
                    <a:pt x="2522410" y="0"/>
                    <a:pt x="2543586" y="21175"/>
                    <a:pt x="2543586" y="47296"/>
                  </a:cubicBezTo>
                  <a:lnTo>
                    <a:pt x="2543586" y="2280975"/>
                  </a:lnTo>
                  <a:cubicBezTo>
                    <a:pt x="2543586" y="2293519"/>
                    <a:pt x="2538603" y="2305549"/>
                    <a:pt x="2529733" y="2314419"/>
                  </a:cubicBezTo>
                  <a:cubicBezTo>
                    <a:pt x="2520863" y="2323289"/>
                    <a:pt x="2508833" y="2328272"/>
                    <a:pt x="2496289" y="2328272"/>
                  </a:cubicBezTo>
                  <a:lnTo>
                    <a:pt x="47296" y="2328272"/>
                  </a:lnTo>
                  <a:cubicBezTo>
                    <a:pt x="34753" y="2328272"/>
                    <a:pt x="22723" y="2323289"/>
                    <a:pt x="13853" y="2314419"/>
                  </a:cubicBezTo>
                  <a:cubicBezTo>
                    <a:pt x="4983" y="2305549"/>
                    <a:pt x="0" y="2293519"/>
                    <a:pt x="0" y="2280975"/>
                  </a:cubicBezTo>
                  <a:lnTo>
                    <a:pt x="0" y="47296"/>
                  </a:lnTo>
                  <a:cubicBezTo>
                    <a:pt x="0" y="34753"/>
                    <a:pt x="4983" y="22723"/>
                    <a:pt x="13853" y="13853"/>
                  </a:cubicBezTo>
                  <a:cubicBezTo>
                    <a:pt x="22723" y="4983"/>
                    <a:pt x="34753" y="0"/>
                    <a:pt x="47296"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D69A30"/>
              </a:solidFill>
              <a:prstDash val="solid"/>
              <a:round/>
            </a:ln>
          </p:spPr>
        </p:sp>
        <p:sp>
          <p:nvSpPr>
            <p:cNvPr name="TextBox 5" id="5"/>
            <p:cNvSpPr txBox="true"/>
            <p:nvPr/>
          </p:nvSpPr>
          <p:spPr>
            <a:xfrm>
              <a:off x="0" y="-95250"/>
              <a:ext cx="2543586" cy="2423522"/>
            </a:xfrm>
            <a:prstGeom prst="rect">
              <a:avLst/>
            </a:prstGeom>
          </p:spPr>
          <p:txBody>
            <a:bodyPr anchor="ctr" rtlCol="false" tIns="50800" lIns="50800" bIns="50800" rIns="50800"/>
            <a:lstStyle/>
            <a:p>
              <a:pPr algn="ctr">
                <a:lnSpc>
                  <a:spcPts val="3706"/>
                </a:lnSpc>
              </a:pPr>
            </a:p>
          </p:txBody>
        </p:sp>
      </p:grpSp>
      <p:sp>
        <p:nvSpPr>
          <p:cNvPr name="Freeform 6" id="6"/>
          <p:cNvSpPr/>
          <p:nvPr/>
        </p:nvSpPr>
        <p:spPr>
          <a:xfrm flipH="false" flipV="false" rot="0">
            <a:off x="8938823" y="1602263"/>
            <a:ext cx="8320477" cy="11093969"/>
          </a:xfrm>
          <a:custGeom>
            <a:avLst/>
            <a:gdLst/>
            <a:ahLst/>
            <a:cxnLst/>
            <a:rect r="r" b="b" t="t" l="l"/>
            <a:pathLst>
              <a:path h="11093969" w="8320477">
                <a:moveTo>
                  <a:pt x="0" y="0"/>
                </a:moveTo>
                <a:lnTo>
                  <a:pt x="8320477" y="0"/>
                </a:lnTo>
                <a:lnTo>
                  <a:pt x="8320477" y="11093968"/>
                </a:lnTo>
                <a:lnTo>
                  <a:pt x="0" y="11093968"/>
                </a:lnTo>
                <a:lnTo>
                  <a:pt x="0" y="0"/>
                </a:lnTo>
                <a:close/>
              </a:path>
            </a:pathLst>
          </a:custGeom>
          <a:blipFill>
            <a:blip r:embed="rId3"/>
            <a:stretch>
              <a:fillRect l="0" t="0" r="0" b="0"/>
            </a:stretch>
          </a:blipFill>
        </p:spPr>
      </p:sp>
      <p:sp>
        <p:nvSpPr>
          <p:cNvPr name="Freeform 7" id="7"/>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4"/>
            <a:stretch>
              <a:fillRect l="-321036" t="0" r="0" b="-144015"/>
            </a:stretch>
          </a:blipFill>
        </p:spPr>
      </p:sp>
      <p:sp>
        <p:nvSpPr>
          <p:cNvPr name="Freeform 8" id="8"/>
          <p:cNvSpPr/>
          <p:nvPr/>
        </p:nvSpPr>
        <p:spPr>
          <a:xfrm flipH="false" flipV="false" rot="0">
            <a:off x="8383173" y="292042"/>
            <a:ext cx="3280331" cy="3284437"/>
          </a:xfrm>
          <a:custGeom>
            <a:avLst/>
            <a:gdLst/>
            <a:ahLst/>
            <a:cxnLst/>
            <a:rect r="r" b="b" t="t" l="l"/>
            <a:pathLst>
              <a:path h="3284437" w="3280331">
                <a:moveTo>
                  <a:pt x="0" y="0"/>
                </a:moveTo>
                <a:lnTo>
                  <a:pt x="3280331" y="0"/>
                </a:lnTo>
                <a:lnTo>
                  <a:pt x="3280331" y="3284437"/>
                </a:lnTo>
                <a:lnTo>
                  <a:pt x="0" y="3284437"/>
                </a:lnTo>
                <a:lnTo>
                  <a:pt x="0" y="0"/>
                </a:lnTo>
                <a:close/>
              </a:path>
            </a:pathLst>
          </a:custGeom>
          <a:blipFill>
            <a:blip r:embed="rId5"/>
            <a:stretch>
              <a:fillRect l="0" t="0" r="0" b="0"/>
            </a:stretch>
          </a:blipFill>
        </p:spPr>
      </p:sp>
      <p:sp>
        <p:nvSpPr>
          <p:cNvPr name="Freeform 9" id="9"/>
          <p:cNvSpPr/>
          <p:nvPr/>
        </p:nvSpPr>
        <p:spPr>
          <a:xfrm flipH="false" flipV="false" rot="0">
            <a:off x="-274112" y="7003875"/>
            <a:ext cx="1302812" cy="2254425"/>
          </a:xfrm>
          <a:custGeom>
            <a:avLst/>
            <a:gdLst/>
            <a:ahLst/>
            <a:cxnLst/>
            <a:rect r="r" b="b" t="t" l="l"/>
            <a:pathLst>
              <a:path h="2254425" w="1302812">
                <a:moveTo>
                  <a:pt x="0" y="0"/>
                </a:moveTo>
                <a:lnTo>
                  <a:pt x="1302812" y="0"/>
                </a:lnTo>
                <a:lnTo>
                  <a:pt x="1302812" y="2254425"/>
                </a:lnTo>
                <a:lnTo>
                  <a:pt x="0" y="2254425"/>
                </a:lnTo>
                <a:lnTo>
                  <a:pt x="0" y="0"/>
                </a:lnTo>
                <a:close/>
              </a:path>
            </a:pathLst>
          </a:custGeom>
          <a:blipFill>
            <a:blip r:embed="rId6"/>
            <a:stretch>
              <a:fillRect l="-236784" t="-125652" r="0" b="0"/>
            </a:stretch>
          </a:blipFill>
        </p:spPr>
      </p:sp>
      <p:sp>
        <p:nvSpPr>
          <p:cNvPr name="TextBox 10" id="10"/>
          <p:cNvSpPr txBox="true"/>
          <p:nvPr/>
        </p:nvSpPr>
        <p:spPr>
          <a:xfrm rot="0">
            <a:off x="1901751" y="3165123"/>
            <a:ext cx="7037073" cy="3026133"/>
          </a:xfrm>
          <a:prstGeom prst="rect">
            <a:avLst/>
          </a:prstGeom>
        </p:spPr>
        <p:txBody>
          <a:bodyPr anchor="t" rtlCol="false" tIns="0" lIns="0" bIns="0" rIns="0">
            <a:spAutoFit/>
          </a:bodyPr>
          <a:lstStyle/>
          <a:p>
            <a:pPr algn="l" marL="0" indent="0" lvl="0">
              <a:lnSpc>
                <a:spcPts val="8030"/>
              </a:lnSpc>
            </a:pPr>
            <a:r>
              <a:rPr lang="en-US" sz="5735">
                <a:solidFill>
                  <a:srgbClr val="FFFFFF"/>
                </a:solidFill>
                <a:latin typeface="Montserrat Classic Bold"/>
              </a:rPr>
              <a:t>Suggestion on how to deal with the issue</a:t>
            </a:r>
          </a:p>
        </p:txBody>
      </p:sp>
      <p:sp>
        <p:nvSpPr>
          <p:cNvPr name="TextBox 11" id="11"/>
          <p:cNvSpPr txBox="true"/>
          <p:nvPr/>
        </p:nvSpPr>
        <p:spPr>
          <a:xfrm rot="0">
            <a:off x="2948993" y="1758975"/>
            <a:ext cx="2007061" cy="438677"/>
          </a:xfrm>
          <a:prstGeom prst="rect">
            <a:avLst/>
          </a:prstGeom>
        </p:spPr>
        <p:txBody>
          <a:bodyPr anchor="t" rtlCol="false" tIns="0" lIns="0" bIns="0" rIns="0">
            <a:spAutoFit/>
          </a:bodyPr>
          <a:lstStyle/>
          <a:p>
            <a:pPr algn="l" marL="0" indent="0" lvl="0">
              <a:lnSpc>
                <a:spcPts val="3645"/>
              </a:lnSpc>
              <a:spcBef>
                <a:spcPct val="0"/>
              </a:spcBef>
            </a:pPr>
          </a:p>
        </p:txBody>
      </p:sp>
      <p:sp>
        <p:nvSpPr>
          <p:cNvPr name="Freeform 12" id="12"/>
          <p:cNvSpPr/>
          <p:nvPr/>
        </p:nvSpPr>
        <p:spPr>
          <a:xfrm flipH="false" flipV="false" rot="0">
            <a:off x="2023959" y="1804877"/>
            <a:ext cx="840830" cy="848252"/>
          </a:xfrm>
          <a:custGeom>
            <a:avLst/>
            <a:gdLst/>
            <a:ahLst/>
            <a:cxnLst/>
            <a:rect r="r" b="b" t="t" l="l"/>
            <a:pathLst>
              <a:path h="848252" w="840830">
                <a:moveTo>
                  <a:pt x="0" y="0"/>
                </a:moveTo>
                <a:lnTo>
                  <a:pt x="840830" y="0"/>
                </a:lnTo>
                <a:lnTo>
                  <a:pt x="840830" y="848253"/>
                </a:lnTo>
                <a:lnTo>
                  <a:pt x="0" y="8482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
        <p:nvSpPr>
          <p:cNvPr name="Freeform 3" id="3"/>
          <p:cNvSpPr/>
          <p:nvPr/>
        </p:nvSpPr>
        <p:spPr>
          <a:xfrm flipH="false" flipV="false" rot="-5400000">
            <a:off x="15726352" y="2921253"/>
            <a:ext cx="4129085" cy="994211"/>
          </a:xfrm>
          <a:custGeom>
            <a:avLst/>
            <a:gdLst/>
            <a:ahLst/>
            <a:cxnLst/>
            <a:rect r="r" b="b" t="t" l="l"/>
            <a:pathLst>
              <a:path h="994211" w="4129085">
                <a:moveTo>
                  <a:pt x="0" y="0"/>
                </a:moveTo>
                <a:lnTo>
                  <a:pt x="4129085" y="0"/>
                </a:lnTo>
                <a:lnTo>
                  <a:pt x="4129085" y="994211"/>
                </a:lnTo>
                <a:lnTo>
                  <a:pt x="0" y="994211"/>
                </a:lnTo>
                <a:lnTo>
                  <a:pt x="0" y="0"/>
                </a:lnTo>
                <a:close/>
              </a:path>
            </a:pathLst>
          </a:custGeom>
          <a:blipFill>
            <a:blip r:embed="rId3"/>
            <a:stretch>
              <a:fillRect l="0" t="0" r="-21630" b="-396940"/>
            </a:stretch>
          </a:blipFill>
        </p:spPr>
      </p:sp>
      <p:sp>
        <p:nvSpPr>
          <p:cNvPr name="Freeform 4" id="4"/>
          <p:cNvSpPr/>
          <p:nvPr/>
        </p:nvSpPr>
        <p:spPr>
          <a:xfrm flipH="false" flipV="false" rot="0">
            <a:off x="-791886" y="4673331"/>
            <a:ext cx="2319244" cy="3397408"/>
          </a:xfrm>
          <a:custGeom>
            <a:avLst/>
            <a:gdLst/>
            <a:ahLst/>
            <a:cxnLst/>
            <a:rect r="r" b="b" t="t" l="l"/>
            <a:pathLst>
              <a:path h="3397408" w="2319244">
                <a:moveTo>
                  <a:pt x="0" y="0"/>
                </a:moveTo>
                <a:lnTo>
                  <a:pt x="2319245" y="0"/>
                </a:lnTo>
                <a:lnTo>
                  <a:pt x="2319245" y="3397408"/>
                </a:lnTo>
                <a:lnTo>
                  <a:pt x="0" y="3397408"/>
                </a:lnTo>
                <a:lnTo>
                  <a:pt x="0" y="0"/>
                </a:lnTo>
                <a:close/>
              </a:path>
            </a:pathLst>
          </a:custGeom>
          <a:blipFill>
            <a:blip r:embed="rId4"/>
            <a:stretch>
              <a:fillRect l="-185101" t="-125652" r="0" b="0"/>
            </a:stretch>
          </a:blipFill>
        </p:spPr>
      </p:sp>
      <p:grpSp>
        <p:nvGrpSpPr>
          <p:cNvPr name="Group 5" id="5"/>
          <p:cNvGrpSpPr/>
          <p:nvPr/>
        </p:nvGrpSpPr>
        <p:grpSpPr>
          <a:xfrm rot="0">
            <a:off x="523530" y="598849"/>
            <a:ext cx="5693276" cy="8918512"/>
            <a:chOff x="0" y="0"/>
            <a:chExt cx="1499464" cy="2348909"/>
          </a:xfrm>
        </p:grpSpPr>
        <p:sp>
          <p:nvSpPr>
            <p:cNvPr name="Freeform 6" id="6"/>
            <p:cNvSpPr/>
            <p:nvPr/>
          </p:nvSpPr>
          <p:spPr>
            <a:xfrm flipH="false" flipV="false" rot="0">
              <a:off x="0" y="0"/>
              <a:ext cx="1499464" cy="2348909"/>
            </a:xfrm>
            <a:custGeom>
              <a:avLst/>
              <a:gdLst/>
              <a:ahLst/>
              <a:cxnLst/>
              <a:rect r="r" b="b" t="t" l="l"/>
              <a:pathLst>
                <a:path h="2348909" w="1499464">
                  <a:moveTo>
                    <a:pt x="69352" y="0"/>
                  </a:moveTo>
                  <a:lnTo>
                    <a:pt x="1430112" y="0"/>
                  </a:lnTo>
                  <a:cubicBezTo>
                    <a:pt x="1468414" y="0"/>
                    <a:pt x="1499464" y="31050"/>
                    <a:pt x="1499464" y="69352"/>
                  </a:cubicBezTo>
                  <a:lnTo>
                    <a:pt x="1499464" y="2279557"/>
                  </a:lnTo>
                  <a:cubicBezTo>
                    <a:pt x="1499464" y="2297950"/>
                    <a:pt x="1492157" y="2315590"/>
                    <a:pt x="1479151" y="2328596"/>
                  </a:cubicBezTo>
                  <a:cubicBezTo>
                    <a:pt x="1466145" y="2341602"/>
                    <a:pt x="1448505" y="2348909"/>
                    <a:pt x="1430112" y="2348909"/>
                  </a:cubicBezTo>
                  <a:lnTo>
                    <a:pt x="69352" y="2348909"/>
                  </a:lnTo>
                  <a:cubicBezTo>
                    <a:pt x="50958" y="2348909"/>
                    <a:pt x="33319" y="2341602"/>
                    <a:pt x="20313" y="2328596"/>
                  </a:cubicBezTo>
                  <a:cubicBezTo>
                    <a:pt x="7307" y="2315590"/>
                    <a:pt x="0" y="2297950"/>
                    <a:pt x="0" y="2279557"/>
                  </a:cubicBezTo>
                  <a:lnTo>
                    <a:pt x="0" y="69352"/>
                  </a:lnTo>
                  <a:cubicBezTo>
                    <a:pt x="0" y="50958"/>
                    <a:pt x="7307" y="33319"/>
                    <a:pt x="20313" y="20313"/>
                  </a:cubicBezTo>
                  <a:cubicBezTo>
                    <a:pt x="33319" y="7307"/>
                    <a:pt x="50958" y="0"/>
                    <a:pt x="69352" y="0"/>
                  </a:cubicBezTo>
                  <a:close/>
                </a:path>
              </a:pathLst>
            </a:custGeom>
            <a:solidFill>
              <a:srgbClr val="5799D7"/>
            </a:solidFill>
          </p:spPr>
        </p:sp>
        <p:sp>
          <p:nvSpPr>
            <p:cNvPr name="TextBox 7" id="7"/>
            <p:cNvSpPr txBox="true"/>
            <p:nvPr/>
          </p:nvSpPr>
          <p:spPr>
            <a:xfrm>
              <a:off x="0" y="-104775"/>
              <a:ext cx="1499464" cy="2453684"/>
            </a:xfrm>
            <a:prstGeom prst="rect">
              <a:avLst/>
            </a:prstGeom>
          </p:spPr>
          <p:txBody>
            <a:bodyPr anchor="ctr" rtlCol="false" tIns="50800" lIns="50800" bIns="50800" rIns="50800"/>
            <a:lstStyle/>
            <a:p>
              <a:pPr algn="ctr">
                <a:lnSpc>
                  <a:spcPts val="4354"/>
                </a:lnSpc>
              </a:pPr>
            </a:p>
            <a:p>
              <a:pPr algn="ctr">
                <a:lnSpc>
                  <a:spcPts val="4354"/>
                </a:lnSpc>
              </a:pPr>
            </a:p>
            <a:p>
              <a:pPr algn="ctr">
                <a:lnSpc>
                  <a:spcPts val="3951"/>
                </a:lnSpc>
              </a:pPr>
            </a:p>
            <a:p>
              <a:pPr algn="ctr">
                <a:lnSpc>
                  <a:spcPts val="3706"/>
                </a:lnSpc>
              </a:pPr>
            </a:p>
          </p:txBody>
        </p:sp>
      </p:grpSp>
      <p:grpSp>
        <p:nvGrpSpPr>
          <p:cNvPr name="Group 8" id="8"/>
          <p:cNvGrpSpPr/>
          <p:nvPr/>
        </p:nvGrpSpPr>
        <p:grpSpPr>
          <a:xfrm rot="0">
            <a:off x="12731107" y="684244"/>
            <a:ext cx="5348842" cy="8918512"/>
            <a:chOff x="0" y="0"/>
            <a:chExt cx="1408749" cy="2348909"/>
          </a:xfrm>
        </p:grpSpPr>
        <p:sp>
          <p:nvSpPr>
            <p:cNvPr name="Freeform 9" id="9"/>
            <p:cNvSpPr/>
            <p:nvPr/>
          </p:nvSpPr>
          <p:spPr>
            <a:xfrm flipH="false" flipV="false" rot="0">
              <a:off x="0" y="0"/>
              <a:ext cx="1408749" cy="2348909"/>
            </a:xfrm>
            <a:custGeom>
              <a:avLst/>
              <a:gdLst/>
              <a:ahLst/>
              <a:cxnLst/>
              <a:rect r="r" b="b" t="t" l="l"/>
              <a:pathLst>
                <a:path h="2348909" w="1408749">
                  <a:moveTo>
                    <a:pt x="73817" y="0"/>
                  </a:moveTo>
                  <a:lnTo>
                    <a:pt x="1334931" y="0"/>
                  </a:lnTo>
                  <a:cubicBezTo>
                    <a:pt x="1354509" y="0"/>
                    <a:pt x="1373284" y="7777"/>
                    <a:pt x="1387128" y="21621"/>
                  </a:cubicBezTo>
                  <a:cubicBezTo>
                    <a:pt x="1400971" y="35464"/>
                    <a:pt x="1408749" y="54240"/>
                    <a:pt x="1408749" y="73817"/>
                  </a:cubicBezTo>
                  <a:lnTo>
                    <a:pt x="1408749" y="2275091"/>
                  </a:lnTo>
                  <a:cubicBezTo>
                    <a:pt x="1408749" y="2294669"/>
                    <a:pt x="1400971" y="2313444"/>
                    <a:pt x="1387128" y="2327288"/>
                  </a:cubicBezTo>
                  <a:cubicBezTo>
                    <a:pt x="1373284" y="2341131"/>
                    <a:pt x="1354509" y="2348909"/>
                    <a:pt x="1334931" y="2348909"/>
                  </a:cubicBezTo>
                  <a:lnTo>
                    <a:pt x="73817" y="2348909"/>
                  </a:lnTo>
                  <a:cubicBezTo>
                    <a:pt x="54240" y="2348909"/>
                    <a:pt x="35464" y="2341131"/>
                    <a:pt x="21621" y="2327288"/>
                  </a:cubicBezTo>
                  <a:cubicBezTo>
                    <a:pt x="7777" y="2313444"/>
                    <a:pt x="0" y="2294669"/>
                    <a:pt x="0" y="2275091"/>
                  </a:cubicBezTo>
                  <a:lnTo>
                    <a:pt x="0" y="73817"/>
                  </a:lnTo>
                  <a:cubicBezTo>
                    <a:pt x="0" y="54240"/>
                    <a:pt x="7777" y="35464"/>
                    <a:pt x="21621" y="21621"/>
                  </a:cubicBezTo>
                  <a:cubicBezTo>
                    <a:pt x="35464" y="7777"/>
                    <a:pt x="54240" y="0"/>
                    <a:pt x="73817" y="0"/>
                  </a:cubicBezTo>
                  <a:close/>
                </a:path>
              </a:pathLst>
            </a:custGeom>
            <a:solidFill>
              <a:srgbClr val="5799D7"/>
            </a:solidFill>
          </p:spPr>
        </p:sp>
        <p:sp>
          <p:nvSpPr>
            <p:cNvPr name="TextBox 10" id="10"/>
            <p:cNvSpPr txBox="true"/>
            <p:nvPr/>
          </p:nvSpPr>
          <p:spPr>
            <a:xfrm>
              <a:off x="0" y="-95250"/>
              <a:ext cx="1408749" cy="2444159"/>
            </a:xfrm>
            <a:prstGeom prst="rect">
              <a:avLst/>
            </a:prstGeom>
          </p:spPr>
          <p:txBody>
            <a:bodyPr anchor="ctr" rtlCol="false" tIns="50800" lIns="50800" bIns="50800" rIns="50800"/>
            <a:lstStyle/>
            <a:p>
              <a:pPr algn="ctr">
                <a:lnSpc>
                  <a:spcPts val="3706"/>
                </a:lnSpc>
              </a:pPr>
            </a:p>
            <a:p>
              <a:pPr algn="ctr">
                <a:lnSpc>
                  <a:spcPts val="3706"/>
                </a:lnSpc>
              </a:pPr>
            </a:p>
            <a:p>
              <a:pPr algn="ctr">
                <a:lnSpc>
                  <a:spcPts val="4354"/>
                </a:lnSpc>
              </a:pPr>
            </a:p>
            <a:p>
              <a:pPr algn="ctr">
                <a:lnSpc>
                  <a:spcPts val="3706"/>
                </a:lnSpc>
              </a:pPr>
            </a:p>
          </p:txBody>
        </p:sp>
      </p:grpSp>
      <p:grpSp>
        <p:nvGrpSpPr>
          <p:cNvPr name="Group 11" id="11"/>
          <p:cNvGrpSpPr/>
          <p:nvPr/>
        </p:nvGrpSpPr>
        <p:grpSpPr>
          <a:xfrm rot="0">
            <a:off x="6615837" y="598849"/>
            <a:ext cx="5945861" cy="8918512"/>
            <a:chOff x="0" y="0"/>
            <a:chExt cx="1565988" cy="2348909"/>
          </a:xfrm>
        </p:grpSpPr>
        <p:sp>
          <p:nvSpPr>
            <p:cNvPr name="Freeform 12" id="12"/>
            <p:cNvSpPr/>
            <p:nvPr/>
          </p:nvSpPr>
          <p:spPr>
            <a:xfrm flipH="false" flipV="false" rot="0">
              <a:off x="0" y="0"/>
              <a:ext cx="1565988" cy="2348909"/>
            </a:xfrm>
            <a:custGeom>
              <a:avLst/>
              <a:gdLst/>
              <a:ahLst/>
              <a:cxnLst/>
              <a:rect r="r" b="b" t="t" l="l"/>
              <a:pathLst>
                <a:path h="2348909" w="1565988">
                  <a:moveTo>
                    <a:pt x="66406" y="0"/>
                  </a:moveTo>
                  <a:lnTo>
                    <a:pt x="1499582" y="0"/>
                  </a:lnTo>
                  <a:cubicBezTo>
                    <a:pt x="1536257" y="0"/>
                    <a:pt x="1565988" y="29731"/>
                    <a:pt x="1565988" y="66406"/>
                  </a:cubicBezTo>
                  <a:lnTo>
                    <a:pt x="1565988" y="2282503"/>
                  </a:lnTo>
                  <a:cubicBezTo>
                    <a:pt x="1565988" y="2300115"/>
                    <a:pt x="1558992" y="2317005"/>
                    <a:pt x="1546538" y="2329459"/>
                  </a:cubicBezTo>
                  <a:cubicBezTo>
                    <a:pt x="1534085" y="2341912"/>
                    <a:pt x="1517194" y="2348909"/>
                    <a:pt x="1499582" y="2348909"/>
                  </a:cubicBezTo>
                  <a:lnTo>
                    <a:pt x="66406" y="2348909"/>
                  </a:lnTo>
                  <a:cubicBezTo>
                    <a:pt x="29731" y="2348909"/>
                    <a:pt x="0" y="2319178"/>
                    <a:pt x="0" y="2282503"/>
                  </a:cubicBezTo>
                  <a:lnTo>
                    <a:pt x="0" y="66406"/>
                  </a:lnTo>
                  <a:cubicBezTo>
                    <a:pt x="0" y="48794"/>
                    <a:pt x="6996" y="31903"/>
                    <a:pt x="19450" y="19450"/>
                  </a:cubicBezTo>
                  <a:cubicBezTo>
                    <a:pt x="31903" y="6996"/>
                    <a:pt x="48794" y="0"/>
                    <a:pt x="66406" y="0"/>
                  </a:cubicBezTo>
                  <a:close/>
                </a:path>
              </a:pathLst>
            </a:custGeom>
            <a:solidFill>
              <a:srgbClr val="5799D7"/>
            </a:solidFill>
          </p:spPr>
        </p:sp>
        <p:sp>
          <p:nvSpPr>
            <p:cNvPr name="TextBox 13" id="13"/>
            <p:cNvSpPr txBox="true"/>
            <p:nvPr/>
          </p:nvSpPr>
          <p:spPr>
            <a:xfrm>
              <a:off x="0" y="-104775"/>
              <a:ext cx="1565988" cy="2453684"/>
            </a:xfrm>
            <a:prstGeom prst="rect">
              <a:avLst/>
            </a:prstGeom>
          </p:spPr>
          <p:txBody>
            <a:bodyPr anchor="ctr" rtlCol="false" tIns="50800" lIns="50800" bIns="50800" rIns="50800"/>
            <a:lstStyle/>
            <a:p>
              <a:pPr algn="ctr">
                <a:lnSpc>
                  <a:spcPts val="4354"/>
                </a:lnSpc>
              </a:pPr>
            </a:p>
          </p:txBody>
        </p:sp>
      </p:grpSp>
      <p:grpSp>
        <p:nvGrpSpPr>
          <p:cNvPr name="Group 14" id="14"/>
          <p:cNvGrpSpPr/>
          <p:nvPr/>
        </p:nvGrpSpPr>
        <p:grpSpPr>
          <a:xfrm rot="0">
            <a:off x="845002" y="1028700"/>
            <a:ext cx="5006413" cy="7529831"/>
            <a:chOff x="0" y="0"/>
            <a:chExt cx="1318562" cy="1983165"/>
          </a:xfrm>
        </p:grpSpPr>
        <p:sp>
          <p:nvSpPr>
            <p:cNvPr name="Freeform 15" id="15"/>
            <p:cNvSpPr/>
            <p:nvPr/>
          </p:nvSpPr>
          <p:spPr>
            <a:xfrm flipH="false" flipV="false" rot="0">
              <a:off x="0" y="0"/>
              <a:ext cx="1318562" cy="1983165"/>
            </a:xfrm>
            <a:custGeom>
              <a:avLst/>
              <a:gdLst/>
              <a:ahLst/>
              <a:cxnLst/>
              <a:rect r="r" b="b" t="t" l="l"/>
              <a:pathLst>
                <a:path h="1983165" w="1318562">
                  <a:moveTo>
                    <a:pt x="0" y="0"/>
                  </a:moveTo>
                  <a:lnTo>
                    <a:pt x="1318562" y="0"/>
                  </a:lnTo>
                  <a:lnTo>
                    <a:pt x="1318562" y="1983165"/>
                  </a:lnTo>
                  <a:lnTo>
                    <a:pt x="0" y="1983165"/>
                  </a:lnTo>
                  <a:close/>
                </a:path>
              </a:pathLst>
            </a:custGeom>
            <a:solidFill>
              <a:srgbClr val="E4E1DD"/>
            </a:solidFill>
          </p:spPr>
        </p:sp>
        <p:sp>
          <p:nvSpPr>
            <p:cNvPr name="TextBox 16" id="16"/>
            <p:cNvSpPr txBox="true"/>
            <p:nvPr/>
          </p:nvSpPr>
          <p:spPr>
            <a:xfrm>
              <a:off x="0" y="-95250"/>
              <a:ext cx="1318562" cy="2078415"/>
            </a:xfrm>
            <a:prstGeom prst="rect">
              <a:avLst/>
            </a:prstGeom>
          </p:spPr>
          <p:txBody>
            <a:bodyPr anchor="ctr" rtlCol="false" tIns="50800" lIns="50800" bIns="50800" rIns="50800"/>
            <a:lstStyle/>
            <a:p>
              <a:pPr algn="ctr">
                <a:lnSpc>
                  <a:spcPts val="3706"/>
                </a:lnSpc>
              </a:pPr>
              <a:r>
                <a:rPr lang="en-US" sz="2288">
                  <a:solidFill>
                    <a:srgbClr val="000000"/>
                  </a:solidFill>
                  <a:latin typeface="Decalotype Bold"/>
                </a:rPr>
                <a:t>Ethical considerations:</a:t>
              </a:r>
            </a:p>
            <a:p>
              <a:pPr algn="ctr">
                <a:lnSpc>
                  <a:spcPts val="3706"/>
                </a:lnSpc>
              </a:pPr>
            </a:p>
            <a:p>
              <a:pPr algn="ctr">
                <a:lnSpc>
                  <a:spcPts val="3706"/>
                </a:lnSpc>
              </a:pPr>
              <a:r>
                <a:rPr lang="en-US" sz="2288">
                  <a:solidFill>
                    <a:srgbClr val="000000"/>
                  </a:solidFill>
                  <a:latin typeface="Decalotype"/>
                </a:rPr>
                <a:t>Studying and relation: MIT research on algorithmic fairness has shown that unfavorable results can be reduced in AI systems by diversifying training data and using bias detection methods will carry out the function</a:t>
              </a:r>
            </a:p>
            <a:p>
              <a:pPr algn="ctr">
                <a:lnSpc>
                  <a:spcPts val="3706"/>
                </a:lnSpc>
              </a:pPr>
            </a:p>
            <a:p>
              <a:pPr algn="ctr">
                <a:lnSpc>
                  <a:spcPts val="3706"/>
                </a:lnSpc>
              </a:pPr>
              <a:r>
                <a:rPr lang="en-US" sz="2288">
                  <a:solidFill>
                    <a:srgbClr val="000000"/>
                  </a:solidFill>
                  <a:latin typeface="Decalotype"/>
                </a:rPr>
                <a:t>Recommendation: Diversify training profiles and regularly evaluate AI systems to ensure they are adequate and use unbiased systems. Ensure transparency in AI decision-making processes to build trust and accountability.</a:t>
              </a:r>
            </a:p>
            <a:p>
              <a:pPr algn="ctr">
                <a:lnSpc>
                  <a:spcPts val="3706"/>
                </a:lnSpc>
              </a:pPr>
            </a:p>
          </p:txBody>
        </p:sp>
      </p:grpSp>
      <p:grpSp>
        <p:nvGrpSpPr>
          <p:cNvPr name="Group 17" id="17"/>
          <p:cNvGrpSpPr/>
          <p:nvPr/>
        </p:nvGrpSpPr>
        <p:grpSpPr>
          <a:xfrm rot="0">
            <a:off x="6970750" y="1028700"/>
            <a:ext cx="5006413" cy="7529831"/>
            <a:chOff x="0" y="0"/>
            <a:chExt cx="1318562" cy="1983165"/>
          </a:xfrm>
        </p:grpSpPr>
        <p:sp>
          <p:nvSpPr>
            <p:cNvPr name="Freeform 18" id="18"/>
            <p:cNvSpPr/>
            <p:nvPr/>
          </p:nvSpPr>
          <p:spPr>
            <a:xfrm flipH="false" flipV="false" rot="0">
              <a:off x="0" y="0"/>
              <a:ext cx="1318562" cy="1983165"/>
            </a:xfrm>
            <a:custGeom>
              <a:avLst/>
              <a:gdLst/>
              <a:ahLst/>
              <a:cxnLst/>
              <a:rect r="r" b="b" t="t" l="l"/>
              <a:pathLst>
                <a:path h="1983165" w="1318562">
                  <a:moveTo>
                    <a:pt x="0" y="0"/>
                  </a:moveTo>
                  <a:lnTo>
                    <a:pt x="1318562" y="0"/>
                  </a:lnTo>
                  <a:lnTo>
                    <a:pt x="1318562" y="1983165"/>
                  </a:lnTo>
                  <a:lnTo>
                    <a:pt x="0" y="1983165"/>
                  </a:lnTo>
                  <a:close/>
                </a:path>
              </a:pathLst>
            </a:custGeom>
            <a:solidFill>
              <a:srgbClr val="E4E1DD"/>
            </a:solidFill>
          </p:spPr>
        </p:sp>
        <p:sp>
          <p:nvSpPr>
            <p:cNvPr name="TextBox 19" id="19"/>
            <p:cNvSpPr txBox="true"/>
            <p:nvPr/>
          </p:nvSpPr>
          <p:spPr>
            <a:xfrm>
              <a:off x="0" y="-95250"/>
              <a:ext cx="1318562" cy="2078415"/>
            </a:xfrm>
            <a:prstGeom prst="rect">
              <a:avLst/>
            </a:prstGeom>
          </p:spPr>
          <p:txBody>
            <a:bodyPr anchor="ctr" rtlCol="false" tIns="50800" lIns="50800" bIns="50800" rIns="50800"/>
            <a:lstStyle/>
            <a:p>
              <a:pPr algn="ctr">
                <a:lnSpc>
                  <a:spcPts val="3706"/>
                </a:lnSpc>
              </a:pPr>
              <a:r>
                <a:rPr lang="en-US" sz="2288">
                  <a:solidFill>
                    <a:srgbClr val="000000"/>
                  </a:solidFill>
                  <a:latin typeface="Decalotype Bold"/>
                </a:rPr>
                <a:t>Job Displacement:</a:t>
              </a:r>
            </a:p>
            <a:p>
              <a:pPr algn="ctr">
                <a:lnSpc>
                  <a:spcPts val="3706"/>
                </a:lnSpc>
              </a:pPr>
            </a:p>
            <a:p>
              <a:pPr algn="ctr">
                <a:lnSpc>
                  <a:spcPts val="3706"/>
                </a:lnSpc>
              </a:pPr>
              <a:r>
                <a:rPr lang="en-US" sz="2288">
                  <a:solidFill>
                    <a:srgbClr val="000000"/>
                  </a:solidFill>
                  <a:latin typeface="Decalotype"/>
                </a:rPr>
                <a:t>Learning and networking: The World Economic Forum’s Future of Work report notes that while AI will displace some jobs, it will create new opportunities in technology and related fields.</a:t>
              </a:r>
            </a:p>
            <a:p>
              <a:pPr algn="ctr">
                <a:lnSpc>
                  <a:spcPts val="3706"/>
                </a:lnSpc>
              </a:pPr>
            </a:p>
            <a:p>
              <a:pPr algn="ctr">
                <a:lnSpc>
                  <a:spcPts val="3706"/>
                </a:lnSpc>
              </a:pPr>
              <a:r>
                <a:rPr lang="en-US" sz="2288">
                  <a:solidFill>
                    <a:srgbClr val="000000"/>
                  </a:solidFill>
                  <a:latin typeface="Decalotype"/>
                </a:rPr>
                <a:t>Recommendations: Implement reskilling and upskilling programs to help employees adjust to the changing labor market. Encourage the development of new projects to support AI technology.</a:t>
              </a:r>
            </a:p>
            <a:p>
              <a:pPr algn="ctr">
                <a:lnSpc>
                  <a:spcPts val="3706"/>
                </a:lnSpc>
              </a:pPr>
              <a:r>
                <a:rPr lang="en-US" sz="2288">
                  <a:solidFill>
                    <a:srgbClr val="000000"/>
                  </a:solidFill>
                  <a:latin typeface="Decalotype"/>
                </a:rPr>
                <a:t>Legal Framework:</a:t>
              </a:r>
            </a:p>
            <a:p>
              <a:pPr algn="ctr">
                <a:lnSpc>
                  <a:spcPts val="3706"/>
                </a:lnSpc>
              </a:pPr>
            </a:p>
          </p:txBody>
        </p:sp>
      </p:grpSp>
      <p:grpSp>
        <p:nvGrpSpPr>
          <p:cNvPr name="Group 20" id="20"/>
          <p:cNvGrpSpPr/>
          <p:nvPr/>
        </p:nvGrpSpPr>
        <p:grpSpPr>
          <a:xfrm rot="0">
            <a:off x="12902321" y="1028700"/>
            <a:ext cx="5006413" cy="7529831"/>
            <a:chOff x="0" y="0"/>
            <a:chExt cx="1318562" cy="1983165"/>
          </a:xfrm>
        </p:grpSpPr>
        <p:sp>
          <p:nvSpPr>
            <p:cNvPr name="Freeform 21" id="21"/>
            <p:cNvSpPr/>
            <p:nvPr/>
          </p:nvSpPr>
          <p:spPr>
            <a:xfrm flipH="false" flipV="false" rot="0">
              <a:off x="0" y="0"/>
              <a:ext cx="1318562" cy="1983165"/>
            </a:xfrm>
            <a:custGeom>
              <a:avLst/>
              <a:gdLst/>
              <a:ahLst/>
              <a:cxnLst/>
              <a:rect r="r" b="b" t="t" l="l"/>
              <a:pathLst>
                <a:path h="1983165" w="1318562">
                  <a:moveTo>
                    <a:pt x="0" y="0"/>
                  </a:moveTo>
                  <a:lnTo>
                    <a:pt x="1318562" y="0"/>
                  </a:lnTo>
                  <a:lnTo>
                    <a:pt x="1318562" y="1983165"/>
                  </a:lnTo>
                  <a:lnTo>
                    <a:pt x="0" y="1983165"/>
                  </a:lnTo>
                  <a:close/>
                </a:path>
              </a:pathLst>
            </a:custGeom>
            <a:solidFill>
              <a:srgbClr val="E4E1DD"/>
            </a:solidFill>
          </p:spPr>
        </p:sp>
        <p:sp>
          <p:nvSpPr>
            <p:cNvPr name="TextBox 22" id="22"/>
            <p:cNvSpPr txBox="true"/>
            <p:nvPr/>
          </p:nvSpPr>
          <p:spPr>
            <a:xfrm>
              <a:off x="0" y="-95250"/>
              <a:ext cx="1318562" cy="2078415"/>
            </a:xfrm>
            <a:prstGeom prst="rect">
              <a:avLst/>
            </a:prstGeom>
          </p:spPr>
          <p:txBody>
            <a:bodyPr anchor="ctr" rtlCol="false" tIns="50800" lIns="50800" bIns="50800" rIns="50800"/>
            <a:lstStyle/>
            <a:p>
              <a:pPr algn="ctr">
                <a:lnSpc>
                  <a:spcPts val="3706"/>
                </a:lnSpc>
              </a:pPr>
              <a:r>
                <a:rPr lang="en-US" sz="2288">
                  <a:solidFill>
                    <a:srgbClr val="000000"/>
                  </a:solidFill>
                  <a:latin typeface="Decalotype Bold"/>
                </a:rPr>
                <a:t>Privacy Concerns:</a:t>
              </a:r>
            </a:p>
            <a:p>
              <a:pPr algn="ctr">
                <a:lnSpc>
                  <a:spcPts val="3706"/>
                </a:lnSpc>
              </a:pPr>
            </a:p>
            <a:p>
              <a:pPr algn="ctr">
                <a:lnSpc>
                  <a:spcPts val="3706"/>
                </a:lnSpc>
              </a:pPr>
              <a:r>
                <a:rPr lang="en-US" sz="2288">
                  <a:solidFill>
                    <a:srgbClr val="000000"/>
                  </a:solidFill>
                  <a:latin typeface="Decalotype"/>
                </a:rPr>
                <a:t>R</a:t>
              </a:r>
              <a:r>
                <a:rPr lang="en-US" sz="2288">
                  <a:solidFill>
                    <a:srgbClr val="000000"/>
                  </a:solidFill>
                  <a:latin typeface="Decalotype"/>
                </a:rPr>
                <a:t>esearch and relationships: A study by the University of California, Berkeley, on data privacy highlights the importance of strong data protection regulations and privacy protection technologies</a:t>
              </a:r>
            </a:p>
            <a:p>
              <a:pPr algn="ctr">
                <a:lnSpc>
                  <a:spcPts val="3706"/>
                </a:lnSpc>
              </a:pPr>
            </a:p>
            <a:p>
              <a:pPr algn="ctr">
                <a:lnSpc>
                  <a:spcPts val="3706"/>
                </a:lnSpc>
              </a:pPr>
              <a:r>
                <a:rPr lang="en-US" sz="2288">
                  <a:solidFill>
                    <a:srgbClr val="000000"/>
                  </a:solidFill>
                  <a:latin typeface="Decalotype"/>
                </a:rPr>
                <a:t>Recommendations: Strengthen data protection laws and implement strict guidelines on how AI systems handle personal data. Encourage the development of privacy-protecting AI technologies.</a:t>
              </a:r>
            </a:p>
            <a:p>
              <a:pPr algn="ctr">
                <a:lnSpc>
                  <a:spcPts val="3706"/>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977154" y="2317307"/>
            <a:ext cx="12174384" cy="6940993"/>
            <a:chOff x="0" y="0"/>
            <a:chExt cx="3206422" cy="1828081"/>
          </a:xfrm>
        </p:grpSpPr>
        <p:sp>
          <p:nvSpPr>
            <p:cNvPr name="Freeform 4" id="4"/>
            <p:cNvSpPr/>
            <p:nvPr/>
          </p:nvSpPr>
          <p:spPr>
            <a:xfrm flipH="false" flipV="false" rot="0">
              <a:off x="0" y="0"/>
              <a:ext cx="3206422" cy="1828081"/>
            </a:xfrm>
            <a:custGeom>
              <a:avLst/>
              <a:gdLst/>
              <a:ahLst/>
              <a:cxnLst/>
              <a:rect r="r" b="b" t="t" l="l"/>
              <a:pathLst>
                <a:path h="1828081" w="3206422">
                  <a:moveTo>
                    <a:pt x="37519" y="0"/>
                  </a:moveTo>
                  <a:lnTo>
                    <a:pt x="3168903" y="0"/>
                  </a:lnTo>
                  <a:cubicBezTo>
                    <a:pt x="3178854" y="0"/>
                    <a:pt x="3188397" y="3953"/>
                    <a:pt x="3195433" y="10989"/>
                  </a:cubicBezTo>
                  <a:cubicBezTo>
                    <a:pt x="3202469" y="18025"/>
                    <a:pt x="3206422" y="27568"/>
                    <a:pt x="3206422" y="37519"/>
                  </a:cubicBezTo>
                  <a:lnTo>
                    <a:pt x="3206422" y="1790561"/>
                  </a:lnTo>
                  <a:cubicBezTo>
                    <a:pt x="3206422" y="1800512"/>
                    <a:pt x="3202469" y="1810055"/>
                    <a:pt x="3195433" y="1817092"/>
                  </a:cubicBezTo>
                  <a:cubicBezTo>
                    <a:pt x="3188397" y="1824128"/>
                    <a:pt x="3178854" y="1828081"/>
                    <a:pt x="3168903" y="1828081"/>
                  </a:cubicBezTo>
                  <a:lnTo>
                    <a:pt x="37519" y="1828081"/>
                  </a:lnTo>
                  <a:cubicBezTo>
                    <a:pt x="27568" y="1828081"/>
                    <a:pt x="18025" y="1824128"/>
                    <a:pt x="10989" y="1817092"/>
                  </a:cubicBezTo>
                  <a:cubicBezTo>
                    <a:pt x="3953" y="1810055"/>
                    <a:pt x="0" y="1800512"/>
                    <a:pt x="0" y="1790561"/>
                  </a:cubicBezTo>
                  <a:lnTo>
                    <a:pt x="0" y="37519"/>
                  </a:lnTo>
                  <a:cubicBezTo>
                    <a:pt x="0" y="27568"/>
                    <a:pt x="3953" y="18025"/>
                    <a:pt x="10989" y="10989"/>
                  </a:cubicBezTo>
                  <a:cubicBezTo>
                    <a:pt x="18025" y="3953"/>
                    <a:pt x="27568" y="0"/>
                    <a:pt x="37519"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D69A30"/>
              </a:solidFill>
              <a:prstDash val="solid"/>
              <a:round/>
            </a:ln>
          </p:spPr>
        </p:sp>
        <p:sp>
          <p:nvSpPr>
            <p:cNvPr name="TextBox 5" id="5"/>
            <p:cNvSpPr txBox="true"/>
            <p:nvPr/>
          </p:nvSpPr>
          <p:spPr>
            <a:xfrm>
              <a:off x="0" y="-95250"/>
              <a:ext cx="3206422" cy="192333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6" id="6"/>
          <p:cNvSpPr/>
          <p:nvPr/>
        </p:nvSpPr>
        <p:spPr>
          <a:xfrm flipH="false" flipV="false" rot="0">
            <a:off x="11809617" y="2065664"/>
            <a:ext cx="5768637" cy="8221336"/>
          </a:xfrm>
          <a:custGeom>
            <a:avLst/>
            <a:gdLst/>
            <a:ahLst/>
            <a:cxnLst/>
            <a:rect r="r" b="b" t="t" l="l"/>
            <a:pathLst>
              <a:path h="8221336" w="5768637">
                <a:moveTo>
                  <a:pt x="0" y="0"/>
                </a:moveTo>
                <a:lnTo>
                  <a:pt x="5768637" y="0"/>
                </a:lnTo>
                <a:lnTo>
                  <a:pt x="5768637" y="8221336"/>
                </a:lnTo>
                <a:lnTo>
                  <a:pt x="0" y="8221336"/>
                </a:lnTo>
                <a:lnTo>
                  <a:pt x="0" y="0"/>
                </a:lnTo>
                <a:close/>
              </a:path>
            </a:pathLst>
          </a:custGeom>
          <a:blipFill>
            <a:blip r:embed="rId3"/>
            <a:stretch>
              <a:fillRect l="0" t="0" r="0" b="0"/>
            </a:stretch>
          </a:blipFill>
        </p:spPr>
      </p:sp>
      <p:sp>
        <p:nvSpPr>
          <p:cNvPr name="Freeform 7" id="7"/>
          <p:cNvSpPr/>
          <p:nvPr/>
        </p:nvSpPr>
        <p:spPr>
          <a:xfrm flipH="false" flipV="false" rot="0">
            <a:off x="859322" y="1133372"/>
            <a:ext cx="2831283" cy="2837193"/>
          </a:xfrm>
          <a:custGeom>
            <a:avLst/>
            <a:gdLst/>
            <a:ahLst/>
            <a:cxnLst/>
            <a:rect r="r" b="b" t="t" l="l"/>
            <a:pathLst>
              <a:path h="2837193" w="2831283">
                <a:moveTo>
                  <a:pt x="0" y="0"/>
                </a:moveTo>
                <a:lnTo>
                  <a:pt x="2831283" y="0"/>
                </a:lnTo>
                <a:lnTo>
                  <a:pt x="2831283" y="2837194"/>
                </a:lnTo>
                <a:lnTo>
                  <a:pt x="0" y="2837194"/>
                </a:lnTo>
                <a:lnTo>
                  <a:pt x="0" y="0"/>
                </a:lnTo>
                <a:close/>
              </a:path>
            </a:pathLst>
          </a:custGeom>
          <a:blipFill>
            <a:blip r:embed="rId4"/>
            <a:stretch>
              <a:fillRect l="0" t="0" r="0" b="0"/>
            </a:stretch>
          </a:blipFill>
        </p:spPr>
      </p:sp>
      <p:sp>
        <p:nvSpPr>
          <p:cNvPr name="Freeform 8" id="8"/>
          <p:cNvSpPr/>
          <p:nvPr/>
        </p:nvSpPr>
        <p:spPr>
          <a:xfrm flipH="false" flipV="false" rot="5400000">
            <a:off x="-1752010"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5"/>
            <a:stretch>
              <a:fillRect l="0" t="0" r="-21630" b="-396940"/>
            </a:stretch>
          </a:blipFill>
        </p:spPr>
      </p:sp>
      <p:sp>
        <p:nvSpPr>
          <p:cNvPr name="TextBox 9" id="9"/>
          <p:cNvSpPr txBox="true"/>
          <p:nvPr/>
        </p:nvSpPr>
        <p:spPr>
          <a:xfrm rot="0">
            <a:off x="3520772" y="4378207"/>
            <a:ext cx="8140726" cy="3110595"/>
          </a:xfrm>
          <a:prstGeom prst="rect">
            <a:avLst/>
          </a:prstGeom>
        </p:spPr>
        <p:txBody>
          <a:bodyPr anchor="t" rtlCol="false" tIns="0" lIns="0" bIns="0" rIns="0">
            <a:spAutoFit/>
          </a:bodyPr>
          <a:lstStyle/>
          <a:p>
            <a:pPr algn="l" marL="693954" indent="-346977" lvl="1">
              <a:lnSpc>
                <a:spcPts val="5014"/>
              </a:lnSpc>
              <a:buFont typeface="Arial"/>
              <a:buChar char="•"/>
            </a:pPr>
            <a:r>
              <a:rPr lang="en-US" sz="3214">
                <a:solidFill>
                  <a:srgbClr val="FFFFFF"/>
                </a:solidFill>
                <a:latin typeface="Montserrat Classic"/>
              </a:rPr>
              <a:t>Arnob Rizwan Ahmad-A22EC4005</a:t>
            </a:r>
          </a:p>
          <a:p>
            <a:pPr algn="l" marL="693954" indent="-346977" lvl="1">
              <a:lnSpc>
                <a:spcPts val="5014"/>
              </a:lnSpc>
              <a:buFont typeface="Arial"/>
              <a:buChar char="•"/>
            </a:pPr>
            <a:r>
              <a:rPr lang="en-US" sz="3214">
                <a:solidFill>
                  <a:srgbClr val="FFFFFF"/>
                </a:solidFill>
                <a:latin typeface="Montserrat Classic"/>
              </a:rPr>
              <a:t>Mohammad Areeb-A22EC4035</a:t>
            </a:r>
          </a:p>
          <a:p>
            <a:pPr algn="l" marL="693954" indent="-346977" lvl="1">
              <a:lnSpc>
                <a:spcPts val="5014"/>
              </a:lnSpc>
              <a:buFont typeface="Arial"/>
              <a:buChar char="•"/>
            </a:pPr>
            <a:r>
              <a:rPr lang="en-US" sz="3214">
                <a:solidFill>
                  <a:srgbClr val="FFFFFF"/>
                </a:solidFill>
                <a:latin typeface="Montserrat Classic"/>
              </a:rPr>
              <a:t>Devinda Weerasingha-A22EC5005</a:t>
            </a:r>
          </a:p>
          <a:p>
            <a:pPr algn="l" marL="693954" indent="-346977" lvl="1">
              <a:lnSpc>
                <a:spcPts val="5014"/>
              </a:lnSpc>
              <a:buFont typeface="Arial"/>
              <a:buChar char="•"/>
            </a:pPr>
            <a:r>
              <a:rPr lang="en-US" sz="3214">
                <a:solidFill>
                  <a:srgbClr val="FFFFFF"/>
                </a:solidFill>
                <a:latin typeface="Montserrat Classic"/>
              </a:rPr>
              <a:t>Omar-A22EC4012</a:t>
            </a:r>
          </a:p>
          <a:p>
            <a:pPr algn="l" marL="693954" indent="-346977" lvl="1">
              <a:lnSpc>
                <a:spcPts val="5014"/>
              </a:lnSpc>
              <a:buFont typeface="Arial"/>
              <a:buChar char="•"/>
            </a:pPr>
            <a:r>
              <a:rPr lang="en-US" sz="3214">
                <a:solidFill>
                  <a:srgbClr val="FFFFFF"/>
                </a:solidFill>
                <a:latin typeface="Montserrat Classic"/>
              </a:rPr>
              <a:t>Khaled Tahoon-A22EC4033</a:t>
            </a:r>
          </a:p>
        </p:txBody>
      </p:sp>
      <p:sp>
        <p:nvSpPr>
          <p:cNvPr name="TextBox 10" id="10"/>
          <p:cNvSpPr txBox="true"/>
          <p:nvPr/>
        </p:nvSpPr>
        <p:spPr>
          <a:xfrm rot="0">
            <a:off x="3520772" y="3025666"/>
            <a:ext cx="11100914" cy="1236042"/>
          </a:xfrm>
          <a:prstGeom prst="rect">
            <a:avLst/>
          </a:prstGeom>
        </p:spPr>
        <p:txBody>
          <a:bodyPr anchor="t" rtlCol="false" tIns="0" lIns="0" bIns="0" rIns="0">
            <a:spAutoFit/>
          </a:bodyPr>
          <a:lstStyle/>
          <a:p>
            <a:pPr algn="l" marL="0" indent="0" lvl="0">
              <a:lnSpc>
                <a:spcPts val="10096"/>
              </a:lnSpc>
            </a:pPr>
            <a:r>
              <a:rPr lang="en-US" sz="7211">
                <a:solidFill>
                  <a:srgbClr val="FFFFFF"/>
                </a:solidFill>
                <a:latin typeface="Montserrat Classic Bold"/>
              </a:rPr>
              <a:t>Group Members</a:t>
            </a:r>
          </a:p>
        </p:txBody>
      </p:sp>
      <p:sp>
        <p:nvSpPr>
          <p:cNvPr name="TextBox 11" id="11"/>
          <p:cNvSpPr txBox="true"/>
          <p:nvPr/>
        </p:nvSpPr>
        <p:spPr>
          <a:xfrm rot="0">
            <a:off x="3050625" y="7965052"/>
            <a:ext cx="8965424" cy="414984"/>
          </a:xfrm>
          <a:prstGeom prst="rect">
            <a:avLst/>
          </a:prstGeom>
        </p:spPr>
        <p:txBody>
          <a:bodyPr anchor="t" rtlCol="false" tIns="0" lIns="0" bIns="0" rIns="0">
            <a:spAutoFit/>
          </a:bodyPr>
          <a:lstStyle/>
          <a:p>
            <a:pPr algn="l" marL="0" indent="0" lvl="0">
              <a:lnSpc>
                <a:spcPts val="3376"/>
              </a:lnSpc>
            </a:pPr>
            <a:r>
              <a:rPr lang="en-US" sz="2412">
                <a:solidFill>
                  <a:srgbClr val="FFFFFF"/>
                </a:solidFill>
                <a:latin typeface="Montserrat Classic Bold"/>
              </a:rPr>
              <a:t>lECTURER:DR.NUR IZZATI BINTI MOHAMMAD NORZILAN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714813" y="510739"/>
            <a:ext cx="16858375" cy="9265522"/>
            <a:chOff x="0" y="0"/>
            <a:chExt cx="4985960" cy="2740331"/>
          </a:xfrm>
        </p:grpSpPr>
        <p:sp>
          <p:nvSpPr>
            <p:cNvPr name="Freeform 4" id="4"/>
            <p:cNvSpPr/>
            <p:nvPr/>
          </p:nvSpPr>
          <p:spPr>
            <a:xfrm flipH="false" flipV="false" rot="0">
              <a:off x="0" y="0"/>
              <a:ext cx="4985960" cy="2740331"/>
            </a:xfrm>
            <a:custGeom>
              <a:avLst/>
              <a:gdLst/>
              <a:ahLst/>
              <a:cxnLst/>
              <a:rect r="r" b="b" t="t" l="l"/>
              <a:pathLst>
                <a:path h="2740331" w="4985960">
                  <a:moveTo>
                    <a:pt x="27095" y="0"/>
                  </a:moveTo>
                  <a:lnTo>
                    <a:pt x="4958866" y="0"/>
                  </a:lnTo>
                  <a:cubicBezTo>
                    <a:pt x="4966052" y="0"/>
                    <a:pt x="4972943" y="2855"/>
                    <a:pt x="4978024" y="7936"/>
                  </a:cubicBezTo>
                  <a:cubicBezTo>
                    <a:pt x="4983106" y="13017"/>
                    <a:pt x="4985960" y="19909"/>
                    <a:pt x="4985960" y="27095"/>
                  </a:cubicBezTo>
                  <a:lnTo>
                    <a:pt x="4985960" y="2713236"/>
                  </a:lnTo>
                  <a:cubicBezTo>
                    <a:pt x="4985960" y="2728200"/>
                    <a:pt x="4973830" y="2740331"/>
                    <a:pt x="4958866" y="2740331"/>
                  </a:cubicBezTo>
                  <a:lnTo>
                    <a:pt x="27095" y="2740331"/>
                  </a:lnTo>
                  <a:cubicBezTo>
                    <a:pt x="12131" y="2740331"/>
                    <a:pt x="0" y="2728200"/>
                    <a:pt x="0" y="2713236"/>
                  </a:cubicBezTo>
                  <a:lnTo>
                    <a:pt x="0" y="27095"/>
                  </a:lnTo>
                  <a:cubicBezTo>
                    <a:pt x="0" y="12131"/>
                    <a:pt x="12131" y="0"/>
                    <a:pt x="27095" y="0"/>
                  </a:cubicBezTo>
                  <a:close/>
                </a:path>
              </a:pathLst>
            </a:custGeom>
            <a:solidFill>
              <a:srgbClr val="000000">
                <a:alpha val="0"/>
              </a:srgbClr>
            </a:solidFill>
            <a:ln w="171450" cap="rnd">
              <a:gradFill>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prstDash val="solid"/>
              <a:round/>
            </a:ln>
          </p:spPr>
        </p:sp>
        <p:sp>
          <p:nvSpPr>
            <p:cNvPr name="TextBox 5" id="5"/>
            <p:cNvSpPr txBox="true"/>
            <p:nvPr/>
          </p:nvSpPr>
          <p:spPr>
            <a:xfrm>
              <a:off x="0" y="-95250"/>
              <a:ext cx="4985960" cy="283558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4154873" y="2953699"/>
            <a:ext cx="9978254" cy="5831382"/>
            <a:chOff x="0" y="0"/>
            <a:chExt cx="2951125" cy="1724664"/>
          </a:xfrm>
        </p:grpSpPr>
        <p:sp>
          <p:nvSpPr>
            <p:cNvPr name="Freeform 7" id="7"/>
            <p:cNvSpPr/>
            <p:nvPr/>
          </p:nvSpPr>
          <p:spPr>
            <a:xfrm flipH="false" flipV="false" rot="0">
              <a:off x="0" y="0"/>
              <a:ext cx="2951125" cy="1724664"/>
            </a:xfrm>
            <a:custGeom>
              <a:avLst/>
              <a:gdLst/>
              <a:ahLst/>
              <a:cxnLst/>
              <a:rect r="r" b="b" t="t" l="l"/>
              <a:pathLst>
                <a:path h="1724664" w="2951125">
                  <a:moveTo>
                    <a:pt x="45777" y="0"/>
                  </a:moveTo>
                  <a:lnTo>
                    <a:pt x="2905348" y="0"/>
                  </a:lnTo>
                  <a:cubicBezTo>
                    <a:pt x="2917489" y="0"/>
                    <a:pt x="2929133" y="4823"/>
                    <a:pt x="2937718" y="13408"/>
                  </a:cubicBezTo>
                  <a:cubicBezTo>
                    <a:pt x="2946302" y="21993"/>
                    <a:pt x="2951125" y="33636"/>
                    <a:pt x="2951125" y="45777"/>
                  </a:cubicBezTo>
                  <a:lnTo>
                    <a:pt x="2951125" y="1678888"/>
                  </a:lnTo>
                  <a:cubicBezTo>
                    <a:pt x="2951125" y="1691028"/>
                    <a:pt x="2946302" y="1702672"/>
                    <a:pt x="2937718" y="1711257"/>
                  </a:cubicBezTo>
                  <a:cubicBezTo>
                    <a:pt x="2929133" y="1719842"/>
                    <a:pt x="2917489" y="1724664"/>
                    <a:pt x="2905348" y="1724664"/>
                  </a:cubicBezTo>
                  <a:lnTo>
                    <a:pt x="45777" y="1724664"/>
                  </a:lnTo>
                  <a:cubicBezTo>
                    <a:pt x="33636" y="1724664"/>
                    <a:pt x="21993" y="1719842"/>
                    <a:pt x="13408" y="1711257"/>
                  </a:cubicBezTo>
                  <a:cubicBezTo>
                    <a:pt x="4823" y="1702672"/>
                    <a:pt x="0" y="1691028"/>
                    <a:pt x="0" y="1678888"/>
                  </a:cubicBezTo>
                  <a:lnTo>
                    <a:pt x="0" y="45777"/>
                  </a:lnTo>
                  <a:cubicBezTo>
                    <a:pt x="0" y="33636"/>
                    <a:pt x="4823" y="21993"/>
                    <a:pt x="13408" y="13408"/>
                  </a:cubicBezTo>
                  <a:cubicBezTo>
                    <a:pt x="21993" y="4823"/>
                    <a:pt x="33636" y="0"/>
                    <a:pt x="45777" y="0"/>
                  </a:cubicBezTo>
                  <a:close/>
                </a:path>
              </a:pathLst>
            </a:custGeom>
            <a:solidFill>
              <a:srgbClr val="E4E1DD"/>
            </a:solidFill>
            <a:ln w="57150" cap="rnd">
              <a:solidFill>
                <a:srgbClr val="D69A30"/>
              </a:solidFill>
              <a:prstDash val="solid"/>
              <a:round/>
            </a:ln>
          </p:spPr>
        </p:sp>
        <p:sp>
          <p:nvSpPr>
            <p:cNvPr name="TextBox 8" id="8"/>
            <p:cNvSpPr txBox="true"/>
            <p:nvPr/>
          </p:nvSpPr>
          <p:spPr>
            <a:xfrm>
              <a:off x="0" y="-95250"/>
              <a:ext cx="2951125" cy="1819914"/>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9" id="9"/>
          <p:cNvSpPr/>
          <p:nvPr/>
        </p:nvSpPr>
        <p:spPr>
          <a:xfrm flipH="false" flipV="false" rot="0">
            <a:off x="7281450" y="1446586"/>
            <a:ext cx="3725100" cy="3014227"/>
          </a:xfrm>
          <a:custGeom>
            <a:avLst/>
            <a:gdLst/>
            <a:ahLst/>
            <a:cxnLst/>
            <a:rect r="r" b="b" t="t" l="l"/>
            <a:pathLst>
              <a:path h="3014227" w="3725100">
                <a:moveTo>
                  <a:pt x="0" y="0"/>
                </a:moveTo>
                <a:lnTo>
                  <a:pt x="3725100" y="0"/>
                </a:lnTo>
                <a:lnTo>
                  <a:pt x="3725100" y="3014227"/>
                </a:lnTo>
                <a:lnTo>
                  <a:pt x="0" y="3014227"/>
                </a:lnTo>
                <a:lnTo>
                  <a:pt x="0" y="0"/>
                </a:lnTo>
                <a:close/>
              </a:path>
            </a:pathLst>
          </a:custGeom>
          <a:blipFill>
            <a:blip r:embed="rId3"/>
            <a:stretch>
              <a:fillRect l="0" t="0" r="0" b="0"/>
            </a:stretch>
          </a:blipFill>
        </p:spPr>
      </p:sp>
      <p:sp>
        <p:nvSpPr>
          <p:cNvPr name="TextBox 10" id="10"/>
          <p:cNvSpPr txBox="true"/>
          <p:nvPr/>
        </p:nvSpPr>
        <p:spPr>
          <a:xfrm rot="0">
            <a:off x="5537459" y="4502458"/>
            <a:ext cx="7213081" cy="1035992"/>
          </a:xfrm>
          <a:prstGeom prst="rect">
            <a:avLst/>
          </a:prstGeom>
        </p:spPr>
        <p:txBody>
          <a:bodyPr anchor="t" rtlCol="false" tIns="0" lIns="0" bIns="0" rIns="0">
            <a:spAutoFit/>
          </a:bodyPr>
          <a:lstStyle/>
          <a:p>
            <a:pPr algn="ctr" marL="0" indent="0" lvl="0">
              <a:lnSpc>
                <a:spcPts val="8416"/>
              </a:lnSpc>
              <a:spcBef>
                <a:spcPct val="0"/>
              </a:spcBef>
            </a:pPr>
            <a:r>
              <a:rPr lang="en-US" sz="6011">
                <a:solidFill>
                  <a:srgbClr val="000000"/>
                </a:solidFill>
                <a:latin typeface="Montserrat Classic Bold"/>
              </a:rPr>
              <a:t>Conclusion</a:t>
            </a:r>
          </a:p>
        </p:txBody>
      </p:sp>
      <p:sp>
        <p:nvSpPr>
          <p:cNvPr name="TextBox 11" id="11"/>
          <p:cNvSpPr txBox="true"/>
          <p:nvPr/>
        </p:nvSpPr>
        <p:spPr>
          <a:xfrm rot="0">
            <a:off x="5424058" y="5831290"/>
            <a:ext cx="7439883" cy="2844800"/>
          </a:xfrm>
          <a:prstGeom prst="rect">
            <a:avLst/>
          </a:prstGeom>
        </p:spPr>
        <p:txBody>
          <a:bodyPr anchor="t" rtlCol="false" tIns="0" lIns="0" bIns="0" rIns="0">
            <a:spAutoFit/>
          </a:bodyPr>
          <a:lstStyle/>
          <a:p>
            <a:pPr algn="ctr">
              <a:lnSpc>
                <a:spcPts val="2319"/>
              </a:lnSpc>
            </a:pPr>
            <a:r>
              <a:rPr lang="en-US" sz="1599" spc="79">
                <a:solidFill>
                  <a:srgbClr val="000000"/>
                </a:solidFill>
                <a:latin typeface="Montserrat"/>
              </a:rPr>
              <a:t>To conclude, whether AI is good or bad is undoubtedly complex.</a:t>
            </a:r>
            <a:r>
              <a:rPr lang="en-US" sz="1599" spc="79">
                <a:solidFill>
                  <a:srgbClr val="000000"/>
                </a:solidFill>
                <a:latin typeface="Montserrat"/>
              </a:rPr>
              <a:t>While AI contributes tremendously to solving complex problemsand enhancing the efficiency of time-consuming tasks, it also raises many social and economic concerns, such as job displacement,privacy issues and so on. Using ai responsibly and effectively can thrive human generation to it's next level.If not used the right way, in future, it might take a chance of being seen as the biggest enemy of humans. Therefore, we must find the right balance of using AI and not depending on it always. </a:t>
            </a:r>
          </a:p>
          <a:p>
            <a:pPr algn="ctr">
              <a:lnSpc>
                <a:spcPts val="2319"/>
              </a:lnSpc>
            </a:pPr>
          </a:p>
        </p:txBody>
      </p:sp>
      <p:sp>
        <p:nvSpPr>
          <p:cNvPr name="Freeform 12" id="12"/>
          <p:cNvSpPr/>
          <p:nvPr/>
        </p:nvSpPr>
        <p:spPr>
          <a:xfrm flipH="false" flipV="false" rot="0">
            <a:off x="-537709" y="4626283"/>
            <a:ext cx="1568382" cy="2297488"/>
          </a:xfrm>
          <a:custGeom>
            <a:avLst/>
            <a:gdLst/>
            <a:ahLst/>
            <a:cxnLst/>
            <a:rect r="r" b="b" t="t" l="l"/>
            <a:pathLst>
              <a:path h="2297488" w="1568382">
                <a:moveTo>
                  <a:pt x="0" y="0"/>
                </a:moveTo>
                <a:lnTo>
                  <a:pt x="1568382" y="0"/>
                </a:lnTo>
                <a:lnTo>
                  <a:pt x="1568382" y="2297488"/>
                </a:lnTo>
                <a:lnTo>
                  <a:pt x="0" y="2297488"/>
                </a:lnTo>
                <a:lnTo>
                  <a:pt x="0" y="0"/>
                </a:lnTo>
                <a:close/>
              </a:path>
            </a:pathLst>
          </a:custGeom>
          <a:blipFill>
            <a:blip r:embed="rId4"/>
            <a:stretch>
              <a:fillRect l="-185101" t="-125652" r="0" b="0"/>
            </a:stretch>
          </a:blipFill>
        </p:spPr>
      </p:sp>
      <p:sp>
        <p:nvSpPr>
          <p:cNvPr name="Freeform 13" id="13"/>
          <p:cNvSpPr/>
          <p:nvPr/>
        </p:nvSpPr>
        <p:spPr>
          <a:xfrm flipH="false" flipV="false" rot="-10800000">
            <a:off x="17259300" y="2580788"/>
            <a:ext cx="1568382" cy="2297488"/>
          </a:xfrm>
          <a:custGeom>
            <a:avLst/>
            <a:gdLst/>
            <a:ahLst/>
            <a:cxnLst/>
            <a:rect r="r" b="b" t="t" l="l"/>
            <a:pathLst>
              <a:path h="2297488" w="1568382">
                <a:moveTo>
                  <a:pt x="0" y="0"/>
                </a:moveTo>
                <a:lnTo>
                  <a:pt x="1568382" y="0"/>
                </a:lnTo>
                <a:lnTo>
                  <a:pt x="1568382" y="2297487"/>
                </a:lnTo>
                <a:lnTo>
                  <a:pt x="0" y="2297487"/>
                </a:lnTo>
                <a:lnTo>
                  <a:pt x="0" y="0"/>
                </a:lnTo>
                <a:close/>
              </a:path>
            </a:pathLst>
          </a:custGeom>
          <a:blipFill>
            <a:blip r:embed="rId4"/>
            <a:stretch>
              <a:fillRect l="-185101" t="-125652"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714813" y="510739"/>
            <a:ext cx="16858375" cy="9265522"/>
            <a:chOff x="0" y="0"/>
            <a:chExt cx="4985960" cy="2740331"/>
          </a:xfrm>
        </p:grpSpPr>
        <p:sp>
          <p:nvSpPr>
            <p:cNvPr name="Freeform 4" id="4"/>
            <p:cNvSpPr/>
            <p:nvPr/>
          </p:nvSpPr>
          <p:spPr>
            <a:xfrm flipH="false" flipV="false" rot="0">
              <a:off x="0" y="0"/>
              <a:ext cx="4985960" cy="2740331"/>
            </a:xfrm>
            <a:custGeom>
              <a:avLst/>
              <a:gdLst/>
              <a:ahLst/>
              <a:cxnLst/>
              <a:rect r="r" b="b" t="t" l="l"/>
              <a:pathLst>
                <a:path h="2740331" w="4985960">
                  <a:moveTo>
                    <a:pt x="27095" y="0"/>
                  </a:moveTo>
                  <a:lnTo>
                    <a:pt x="4958866" y="0"/>
                  </a:lnTo>
                  <a:cubicBezTo>
                    <a:pt x="4966052" y="0"/>
                    <a:pt x="4972943" y="2855"/>
                    <a:pt x="4978024" y="7936"/>
                  </a:cubicBezTo>
                  <a:cubicBezTo>
                    <a:pt x="4983106" y="13017"/>
                    <a:pt x="4985960" y="19909"/>
                    <a:pt x="4985960" y="27095"/>
                  </a:cubicBezTo>
                  <a:lnTo>
                    <a:pt x="4985960" y="2713236"/>
                  </a:lnTo>
                  <a:cubicBezTo>
                    <a:pt x="4985960" y="2728200"/>
                    <a:pt x="4973830" y="2740331"/>
                    <a:pt x="4958866" y="2740331"/>
                  </a:cubicBezTo>
                  <a:lnTo>
                    <a:pt x="27095" y="2740331"/>
                  </a:lnTo>
                  <a:cubicBezTo>
                    <a:pt x="12131" y="2740331"/>
                    <a:pt x="0" y="2728200"/>
                    <a:pt x="0" y="2713236"/>
                  </a:cubicBezTo>
                  <a:lnTo>
                    <a:pt x="0" y="27095"/>
                  </a:lnTo>
                  <a:cubicBezTo>
                    <a:pt x="0" y="12131"/>
                    <a:pt x="12131" y="0"/>
                    <a:pt x="27095" y="0"/>
                  </a:cubicBezTo>
                  <a:close/>
                </a:path>
              </a:pathLst>
            </a:custGeom>
            <a:solidFill>
              <a:srgbClr val="000000">
                <a:alpha val="0"/>
              </a:srgbClr>
            </a:solidFill>
            <a:ln w="171450" cap="rnd">
              <a:gradFill>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prstDash val="solid"/>
              <a:round/>
            </a:ln>
          </p:spPr>
        </p:sp>
        <p:sp>
          <p:nvSpPr>
            <p:cNvPr name="TextBox 5" id="5"/>
            <p:cNvSpPr txBox="true"/>
            <p:nvPr/>
          </p:nvSpPr>
          <p:spPr>
            <a:xfrm>
              <a:off x="0" y="-95250"/>
              <a:ext cx="4985960" cy="283558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1720874" y="1575964"/>
            <a:ext cx="14524780" cy="7209117"/>
            <a:chOff x="0" y="0"/>
            <a:chExt cx="4295786" cy="2132137"/>
          </a:xfrm>
        </p:grpSpPr>
        <p:sp>
          <p:nvSpPr>
            <p:cNvPr name="Freeform 7" id="7"/>
            <p:cNvSpPr/>
            <p:nvPr/>
          </p:nvSpPr>
          <p:spPr>
            <a:xfrm flipH="false" flipV="false" rot="0">
              <a:off x="0" y="0"/>
              <a:ext cx="4295786" cy="2132137"/>
            </a:xfrm>
            <a:custGeom>
              <a:avLst/>
              <a:gdLst/>
              <a:ahLst/>
              <a:cxnLst/>
              <a:rect r="r" b="b" t="t" l="l"/>
              <a:pathLst>
                <a:path h="2132137" w="4295786">
                  <a:moveTo>
                    <a:pt x="31448" y="0"/>
                  </a:moveTo>
                  <a:lnTo>
                    <a:pt x="4264339" y="0"/>
                  </a:lnTo>
                  <a:cubicBezTo>
                    <a:pt x="4281706" y="0"/>
                    <a:pt x="4295786" y="14080"/>
                    <a:pt x="4295786" y="31448"/>
                  </a:cubicBezTo>
                  <a:lnTo>
                    <a:pt x="4295786" y="2100690"/>
                  </a:lnTo>
                  <a:cubicBezTo>
                    <a:pt x="4295786" y="2118058"/>
                    <a:pt x="4281706" y="2132137"/>
                    <a:pt x="4264339" y="2132137"/>
                  </a:cubicBezTo>
                  <a:lnTo>
                    <a:pt x="31448" y="2132137"/>
                  </a:lnTo>
                  <a:cubicBezTo>
                    <a:pt x="14080" y="2132137"/>
                    <a:pt x="0" y="2118058"/>
                    <a:pt x="0" y="2100690"/>
                  </a:cubicBezTo>
                  <a:lnTo>
                    <a:pt x="0" y="31448"/>
                  </a:lnTo>
                  <a:cubicBezTo>
                    <a:pt x="0" y="14080"/>
                    <a:pt x="14080" y="0"/>
                    <a:pt x="31448" y="0"/>
                  </a:cubicBezTo>
                  <a:close/>
                </a:path>
              </a:pathLst>
            </a:custGeom>
            <a:solidFill>
              <a:srgbClr val="E4E1DD"/>
            </a:solidFill>
            <a:ln w="57150" cap="rnd">
              <a:solidFill>
                <a:srgbClr val="D69A30"/>
              </a:solidFill>
              <a:prstDash val="solid"/>
              <a:round/>
            </a:ln>
          </p:spPr>
        </p:sp>
        <p:sp>
          <p:nvSpPr>
            <p:cNvPr name="TextBox 8" id="8"/>
            <p:cNvSpPr txBox="true"/>
            <p:nvPr/>
          </p:nvSpPr>
          <p:spPr>
            <a:xfrm>
              <a:off x="0" y="-95250"/>
              <a:ext cx="4295786" cy="2227387"/>
            </a:xfrm>
            <a:prstGeom prst="rect">
              <a:avLst/>
            </a:prstGeom>
          </p:spPr>
          <p:txBody>
            <a:bodyPr anchor="ctr" rtlCol="false" tIns="50800" lIns="50800" bIns="50800" rIns="50800"/>
            <a:lstStyle/>
            <a:p>
              <a:pPr algn="ctr">
                <a:lnSpc>
                  <a:spcPts val="3706"/>
                </a:lnSpc>
              </a:pPr>
              <a:r>
                <a:rPr lang="en-US" sz="2288" spc="114">
                  <a:solidFill>
                    <a:srgbClr val="000000"/>
                  </a:solidFill>
                  <a:latin typeface="Decalotype"/>
                </a:rPr>
                <a:t>Wikipedia contributors. (n.d.). Artificial intelligence. In Wikipedia, The Free Encyclopedia. Retrieved June 5, 2024, from </a:t>
              </a:r>
              <a:r>
                <a:rPr lang="en-US" sz="2288" spc="114" u="sng">
                  <a:solidFill>
                    <a:srgbClr val="000000"/>
                  </a:solidFill>
                  <a:latin typeface="Decalotype"/>
                  <a:hlinkClick r:id="rId3" tooltip="https://en.wikipedia.org/wiki/Artificial_intelligence"/>
                </a:rPr>
                <a:t>https://en.wikipedia.org/wiki/Artificial_intelligence</a:t>
              </a:r>
              <a:r>
                <a:rPr lang="en-US" sz="2288" spc="114">
                  <a:solidFill>
                    <a:srgbClr val="000000"/>
                  </a:solidFill>
                  <a:latin typeface="Decalotype"/>
                </a:rPr>
                <a:t> </a:t>
              </a:r>
            </a:p>
            <a:p>
              <a:pPr algn="ctr">
                <a:lnSpc>
                  <a:spcPts val="3706"/>
                </a:lnSpc>
              </a:pPr>
              <a:r>
                <a:rPr lang="en-US" sz="2288" spc="114">
                  <a:solidFill>
                    <a:srgbClr val="000000"/>
                  </a:solidFill>
                  <a:latin typeface="Decalotype"/>
                </a:rPr>
                <a:t> </a:t>
              </a:r>
            </a:p>
            <a:p>
              <a:pPr algn="ctr">
                <a:lnSpc>
                  <a:spcPts val="3706"/>
                </a:lnSpc>
              </a:pPr>
              <a:r>
                <a:rPr lang="en-US" sz="2288" spc="114">
                  <a:solidFill>
                    <a:srgbClr val="000000"/>
                  </a:solidFill>
                  <a:latin typeface="Decalotype"/>
                </a:rPr>
                <a:t>Malaysia Government. (n.d.). Rukun Negara. Retrieved June 5, 2024, from </a:t>
              </a:r>
              <a:r>
                <a:rPr lang="en-US" sz="2288" spc="114" u="sng">
                  <a:solidFill>
                    <a:srgbClr val="000000"/>
                  </a:solidFill>
                  <a:latin typeface="Decalotype"/>
                  <a:hlinkClick r:id="rId4" tooltip="https://www.malaysia.gov.my/portal/content/30110"/>
                </a:rPr>
                <a:t>https://www.malaysia.gov.my/portal/content/30110</a:t>
              </a:r>
            </a:p>
            <a:p>
              <a:pPr algn="ctr">
                <a:lnSpc>
                  <a:spcPts val="3706"/>
                </a:lnSpc>
              </a:pPr>
            </a:p>
            <a:p>
              <a:pPr algn="ctr">
                <a:lnSpc>
                  <a:spcPts val="3706"/>
                </a:lnSpc>
              </a:pPr>
              <a:r>
                <a:rPr lang="en-US" sz="2288" spc="114" u="sng">
                  <a:solidFill>
                    <a:srgbClr val="000000"/>
                  </a:solidFill>
                  <a:latin typeface="Decalotype"/>
                </a:rPr>
                <a:t> ITRex Group. (n.d.). Artificial intelligence challenges. Retrieved June 5, 2024, from </a:t>
              </a:r>
              <a:r>
                <a:rPr lang="en-US" sz="2288" spc="114" u="sng">
                  <a:solidFill>
                    <a:srgbClr val="000000"/>
                  </a:solidFill>
                  <a:latin typeface="Decalotype"/>
                  <a:hlinkClick r:id="rId5" tooltip="https://itrexgroup.com/blog/artificial-intelligence-challenges/"/>
                </a:rPr>
                <a:t>https://itrexgroup.com/blog/artificial-intelligence-challenges/</a:t>
              </a:r>
            </a:p>
            <a:p>
              <a:pPr algn="ctr">
                <a:lnSpc>
                  <a:spcPts val="3706"/>
                </a:lnSpc>
              </a:pPr>
            </a:p>
            <a:p>
              <a:pPr algn="ctr">
                <a:lnSpc>
                  <a:spcPts val="3706"/>
                </a:lnSpc>
              </a:pPr>
              <a:r>
                <a:rPr lang="en-US" sz="2288" spc="114" u="sng">
                  <a:solidFill>
                    <a:srgbClr val="000000"/>
                  </a:solidFill>
                  <a:latin typeface="Decalotype"/>
                </a:rPr>
                <a:t> Müller, V. C. (Ed.). (2016). Fundamental issues of artificial intelligence. Springer. </a:t>
              </a:r>
              <a:r>
                <a:rPr lang="en-US" sz="2288" spc="114" u="sng">
                  <a:solidFill>
                    <a:srgbClr val="000000"/>
                  </a:solidFill>
                  <a:latin typeface="Decalotype"/>
                  <a:hlinkClick r:id="rId6" tooltip="https://doi.org/10.1007/978-3-319-26485-1"/>
                </a:rPr>
                <a:t>https://doi.org/10.1007/978-3-319-26485-1</a:t>
              </a:r>
            </a:p>
            <a:p>
              <a:pPr algn="ctr" marL="0" indent="0" lvl="0">
                <a:lnSpc>
                  <a:spcPts val="3706"/>
                </a:lnSpc>
                <a:spcBef>
                  <a:spcPct val="0"/>
                </a:spcBef>
              </a:pPr>
            </a:p>
          </p:txBody>
        </p:sp>
      </p:grpSp>
      <p:sp>
        <p:nvSpPr>
          <p:cNvPr name="TextBox 9" id="9"/>
          <p:cNvSpPr txBox="true"/>
          <p:nvPr/>
        </p:nvSpPr>
        <p:spPr>
          <a:xfrm rot="0">
            <a:off x="5376724" y="539972"/>
            <a:ext cx="7213081" cy="1035992"/>
          </a:xfrm>
          <a:prstGeom prst="rect">
            <a:avLst/>
          </a:prstGeom>
        </p:spPr>
        <p:txBody>
          <a:bodyPr anchor="t" rtlCol="false" tIns="0" lIns="0" bIns="0" rIns="0">
            <a:spAutoFit/>
          </a:bodyPr>
          <a:lstStyle/>
          <a:p>
            <a:pPr algn="ctr" marL="0" indent="0" lvl="0">
              <a:lnSpc>
                <a:spcPts val="8416"/>
              </a:lnSpc>
              <a:spcBef>
                <a:spcPct val="0"/>
              </a:spcBef>
            </a:pPr>
            <a:r>
              <a:rPr lang="en-US" sz="6011">
                <a:solidFill>
                  <a:srgbClr val="FFFFFF"/>
                </a:solidFill>
                <a:latin typeface="Montserrat Classic Bold"/>
              </a:rPr>
              <a:t>References</a:t>
            </a:r>
          </a:p>
        </p:txBody>
      </p:sp>
      <p:sp>
        <p:nvSpPr>
          <p:cNvPr name="Freeform 10" id="10"/>
          <p:cNvSpPr/>
          <p:nvPr/>
        </p:nvSpPr>
        <p:spPr>
          <a:xfrm flipH="false" flipV="false" rot="0">
            <a:off x="-537709" y="4626283"/>
            <a:ext cx="1568382" cy="2297488"/>
          </a:xfrm>
          <a:custGeom>
            <a:avLst/>
            <a:gdLst/>
            <a:ahLst/>
            <a:cxnLst/>
            <a:rect r="r" b="b" t="t" l="l"/>
            <a:pathLst>
              <a:path h="2297488" w="1568382">
                <a:moveTo>
                  <a:pt x="0" y="0"/>
                </a:moveTo>
                <a:lnTo>
                  <a:pt x="1568382" y="0"/>
                </a:lnTo>
                <a:lnTo>
                  <a:pt x="1568382" y="2297488"/>
                </a:lnTo>
                <a:lnTo>
                  <a:pt x="0" y="2297488"/>
                </a:lnTo>
                <a:lnTo>
                  <a:pt x="0" y="0"/>
                </a:lnTo>
                <a:close/>
              </a:path>
            </a:pathLst>
          </a:custGeom>
          <a:blipFill>
            <a:blip r:embed="rId7"/>
            <a:stretch>
              <a:fillRect l="-185101" t="-125652" r="0" b="0"/>
            </a:stretch>
          </a:blipFill>
        </p:spPr>
      </p:sp>
      <p:sp>
        <p:nvSpPr>
          <p:cNvPr name="Freeform 11" id="11"/>
          <p:cNvSpPr/>
          <p:nvPr/>
        </p:nvSpPr>
        <p:spPr>
          <a:xfrm flipH="false" flipV="false" rot="-10800000">
            <a:off x="17259300" y="2580788"/>
            <a:ext cx="1568382" cy="2297488"/>
          </a:xfrm>
          <a:custGeom>
            <a:avLst/>
            <a:gdLst/>
            <a:ahLst/>
            <a:cxnLst/>
            <a:rect r="r" b="b" t="t" l="l"/>
            <a:pathLst>
              <a:path h="2297488" w="1568382">
                <a:moveTo>
                  <a:pt x="0" y="0"/>
                </a:moveTo>
                <a:lnTo>
                  <a:pt x="1568382" y="0"/>
                </a:lnTo>
                <a:lnTo>
                  <a:pt x="1568382" y="2297487"/>
                </a:lnTo>
                <a:lnTo>
                  <a:pt x="0" y="2297487"/>
                </a:lnTo>
                <a:lnTo>
                  <a:pt x="0" y="0"/>
                </a:lnTo>
                <a:close/>
              </a:path>
            </a:pathLst>
          </a:custGeom>
          <a:blipFill>
            <a:blip r:embed="rId7"/>
            <a:stretch>
              <a:fillRect l="-185101" t="-125652"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500633" y="3194186"/>
            <a:ext cx="9978254" cy="4784883"/>
            <a:chOff x="0" y="0"/>
            <a:chExt cx="2951125" cy="1415156"/>
          </a:xfrm>
        </p:grpSpPr>
        <p:sp>
          <p:nvSpPr>
            <p:cNvPr name="Freeform 4" id="4"/>
            <p:cNvSpPr/>
            <p:nvPr/>
          </p:nvSpPr>
          <p:spPr>
            <a:xfrm flipH="false" flipV="false" rot="0">
              <a:off x="0" y="0"/>
              <a:ext cx="2951125" cy="1415156"/>
            </a:xfrm>
            <a:custGeom>
              <a:avLst/>
              <a:gdLst/>
              <a:ahLst/>
              <a:cxnLst/>
              <a:rect r="r" b="b" t="t" l="l"/>
              <a:pathLst>
                <a:path h="1415156" w="2951125">
                  <a:moveTo>
                    <a:pt x="45777" y="0"/>
                  </a:moveTo>
                  <a:lnTo>
                    <a:pt x="2905348" y="0"/>
                  </a:lnTo>
                  <a:cubicBezTo>
                    <a:pt x="2917489" y="0"/>
                    <a:pt x="2929133" y="4823"/>
                    <a:pt x="2937718" y="13408"/>
                  </a:cubicBezTo>
                  <a:cubicBezTo>
                    <a:pt x="2946302" y="21993"/>
                    <a:pt x="2951125" y="33636"/>
                    <a:pt x="2951125" y="45777"/>
                  </a:cubicBezTo>
                  <a:lnTo>
                    <a:pt x="2951125" y="1369379"/>
                  </a:lnTo>
                  <a:cubicBezTo>
                    <a:pt x="2951125" y="1381520"/>
                    <a:pt x="2946302" y="1393164"/>
                    <a:pt x="2937718" y="1401749"/>
                  </a:cubicBezTo>
                  <a:cubicBezTo>
                    <a:pt x="2929133" y="1410333"/>
                    <a:pt x="2917489" y="1415156"/>
                    <a:pt x="2905348" y="1415156"/>
                  </a:cubicBezTo>
                  <a:lnTo>
                    <a:pt x="45777" y="1415156"/>
                  </a:lnTo>
                  <a:cubicBezTo>
                    <a:pt x="33636" y="1415156"/>
                    <a:pt x="21993" y="1410333"/>
                    <a:pt x="13408" y="1401749"/>
                  </a:cubicBezTo>
                  <a:cubicBezTo>
                    <a:pt x="4823" y="1393164"/>
                    <a:pt x="0" y="1381520"/>
                    <a:pt x="0" y="1369379"/>
                  </a:cubicBezTo>
                  <a:lnTo>
                    <a:pt x="0" y="45777"/>
                  </a:lnTo>
                  <a:cubicBezTo>
                    <a:pt x="0" y="33636"/>
                    <a:pt x="4823" y="21993"/>
                    <a:pt x="13408" y="13408"/>
                  </a:cubicBezTo>
                  <a:cubicBezTo>
                    <a:pt x="21993" y="4823"/>
                    <a:pt x="33636" y="0"/>
                    <a:pt x="45777"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D69A30"/>
              </a:solidFill>
              <a:prstDash val="solid"/>
              <a:round/>
            </a:ln>
          </p:spPr>
        </p:sp>
        <p:sp>
          <p:nvSpPr>
            <p:cNvPr name="TextBox 5" id="5"/>
            <p:cNvSpPr txBox="true"/>
            <p:nvPr/>
          </p:nvSpPr>
          <p:spPr>
            <a:xfrm>
              <a:off x="0" y="-95250"/>
              <a:ext cx="2951125" cy="1510406"/>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AutoShape 6" id="6"/>
          <p:cNvSpPr/>
          <p:nvPr/>
        </p:nvSpPr>
        <p:spPr>
          <a:xfrm>
            <a:off x="1927110" y="6841917"/>
            <a:ext cx="9118141" cy="0"/>
          </a:xfrm>
          <a:prstGeom prst="line">
            <a:avLst/>
          </a:prstGeom>
          <a:ln cap="flat" w="66675">
            <a:solidFill>
              <a:srgbClr val="FFFFFF"/>
            </a:solidFill>
            <a:prstDash val="solid"/>
            <a:headEnd type="oval" len="lg" w="lg"/>
            <a:tailEnd type="oval" len="lg" w="lg"/>
          </a:ln>
        </p:spPr>
      </p:sp>
      <p:sp>
        <p:nvSpPr>
          <p:cNvPr name="Freeform 7" id="7"/>
          <p:cNvSpPr/>
          <p:nvPr/>
        </p:nvSpPr>
        <p:spPr>
          <a:xfrm flipH="false" flipV="false" rot="0">
            <a:off x="10536717" y="1470421"/>
            <a:ext cx="7345093" cy="10027430"/>
          </a:xfrm>
          <a:custGeom>
            <a:avLst/>
            <a:gdLst/>
            <a:ahLst/>
            <a:cxnLst/>
            <a:rect r="r" b="b" t="t" l="l"/>
            <a:pathLst>
              <a:path h="10027430" w="7345093">
                <a:moveTo>
                  <a:pt x="0" y="0"/>
                </a:moveTo>
                <a:lnTo>
                  <a:pt x="7345093" y="0"/>
                </a:lnTo>
                <a:lnTo>
                  <a:pt x="7345093" y="10027430"/>
                </a:lnTo>
                <a:lnTo>
                  <a:pt x="0" y="10027430"/>
                </a:lnTo>
                <a:lnTo>
                  <a:pt x="0" y="0"/>
                </a:lnTo>
                <a:close/>
              </a:path>
            </a:pathLst>
          </a:custGeom>
          <a:blipFill>
            <a:blip r:embed="rId3"/>
            <a:stretch>
              <a:fillRect l="0" t="0" r="0" b="0"/>
            </a:stretch>
          </a:blipFill>
        </p:spPr>
      </p:sp>
      <p:sp>
        <p:nvSpPr>
          <p:cNvPr name="Freeform 8" id="8"/>
          <p:cNvSpPr/>
          <p:nvPr/>
        </p:nvSpPr>
        <p:spPr>
          <a:xfrm flipH="false" flipV="false" rot="0">
            <a:off x="645336" y="1524644"/>
            <a:ext cx="3334910" cy="3339083"/>
          </a:xfrm>
          <a:custGeom>
            <a:avLst/>
            <a:gdLst/>
            <a:ahLst/>
            <a:cxnLst/>
            <a:rect r="r" b="b" t="t" l="l"/>
            <a:pathLst>
              <a:path h="3339083" w="3334910">
                <a:moveTo>
                  <a:pt x="0" y="0"/>
                </a:moveTo>
                <a:lnTo>
                  <a:pt x="3334909" y="0"/>
                </a:lnTo>
                <a:lnTo>
                  <a:pt x="3334909" y="3339084"/>
                </a:lnTo>
                <a:lnTo>
                  <a:pt x="0" y="3339084"/>
                </a:lnTo>
                <a:lnTo>
                  <a:pt x="0" y="0"/>
                </a:lnTo>
                <a:close/>
              </a:path>
            </a:pathLst>
          </a:custGeom>
          <a:blipFill>
            <a:blip r:embed="rId4"/>
            <a:stretch>
              <a:fillRect l="0" t="0" r="0" b="0"/>
            </a:stretch>
          </a:blipFill>
        </p:spPr>
      </p:sp>
      <p:sp>
        <p:nvSpPr>
          <p:cNvPr name="Freeform 9" id="9"/>
          <p:cNvSpPr/>
          <p:nvPr/>
        </p:nvSpPr>
        <p:spPr>
          <a:xfrm flipH="false" flipV="false" rot="-5400000">
            <a:off x="7610259" y="7659774"/>
            <a:ext cx="832240" cy="4430924"/>
          </a:xfrm>
          <a:custGeom>
            <a:avLst/>
            <a:gdLst/>
            <a:ahLst/>
            <a:cxnLst/>
            <a:rect r="r" b="b" t="t" l="l"/>
            <a:pathLst>
              <a:path h="4430924" w="832240">
                <a:moveTo>
                  <a:pt x="0" y="0"/>
                </a:moveTo>
                <a:lnTo>
                  <a:pt x="832240" y="0"/>
                </a:lnTo>
                <a:lnTo>
                  <a:pt x="832240" y="4430924"/>
                </a:lnTo>
                <a:lnTo>
                  <a:pt x="0" y="4430924"/>
                </a:lnTo>
                <a:lnTo>
                  <a:pt x="0" y="0"/>
                </a:lnTo>
                <a:close/>
              </a:path>
            </a:pathLst>
          </a:custGeom>
          <a:blipFill>
            <a:blip r:embed="rId5"/>
            <a:stretch>
              <a:fillRect l="-557972" t="0" r="0" b="0"/>
            </a:stretch>
          </a:blipFill>
        </p:spPr>
      </p:sp>
      <p:sp>
        <p:nvSpPr>
          <p:cNvPr name="TextBox 10" id="10"/>
          <p:cNvSpPr txBox="true"/>
          <p:nvPr/>
        </p:nvSpPr>
        <p:spPr>
          <a:xfrm rot="0">
            <a:off x="2150151" y="4749878"/>
            <a:ext cx="8679219" cy="1637400"/>
          </a:xfrm>
          <a:prstGeom prst="rect">
            <a:avLst/>
          </a:prstGeom>
        </p:spPr>
        <p:txBody>
          <a:bodyPr anchor="t" rtlCol="false" tIns="0" lIns="0" bIns="0" rIns="0">
            <a:spAutoFit/>
          </a:bodyPr>
          <a:lstStyle/>
          <a:p>
            <a:pPr algn="ctr" marL="0" indent="0" lvl="0">
              <a:lnSpc>
                <a:spcPts val="13321"/>
              </a:lnSpc>
              <a:spcBef>
                <a:spcPct val="0"/>
              </a:spcBef>
            </a:pPr>
            <a:r>
              <a:rPr lang="en-US" sz="9515">
                <a:solidFill>
                  <a:srgbClr val="FFFFFF"/>
                </a:solidFill>
                <a:latin typeface="Montserrat Classic Bold"/>
              </a:rPr>
              <a:t>T</a:t>
            </a:r>
            <a:r>
              <a:rPr lang="en-US" sz="9515" strike="noStrike" u="none">
                <a:solidFill>
                  <a:srgbClr val="FFFFFF"/>
                </a:solidFill>
                <a:latin typeface="Montserrat Classic Bold"/>
              </a:rPr>
              <a:t>hank You!</a:t>
            </a:r>
          </a:p>
        </p:txBody>
      </p:sp>
      <p:sp>
        <p:nvSpPr>
          <p:cNvPr name="Freeform 11" id="11"/>
          <p:cNvSpPr/>
          <p:nvPr/>
        </p:nvSpPr>
        <p:spPr>
          <a:xfrm flipH="false" flipV="false" rot="5400000">
            <a:off x="10413250" y="-1799342"/>
            <a:ext cx="832240" cy="4430924"/>
          </a:xfrm>
          <a:custGeom>
            <a:avLst/>
            <a:gdLst/>
            <a:ahLst/>
            <a:cxnLst/>
            <a:rect r="r" b="b" t="t" l="l"/>
            <a:pathLst>
              <a:path h="4430924" w="832240">
                <a:moveTo>
                  <a:pt x="0" y="0"/>
                </a:moveTo>
                <a:lnTo>
                  <a:pt x="832240" y="0"/>
                </a:lnTo>
                <a:lnTo>
                  <a:pt x="832240" y="4430924"/>
                </a:lnTo>
                <a:lnTo>
                  <a:pt x="0" y="4430924"/>
                </a:lnTo>
                <a:lnTo>
                  <a:pt x="0" y="0"/>
                </a:lnTo>
                <a:close/>
              </a:path>
            </a:pathLst>
          </a:custGeom>
          <a:blipFill>
            <a:blip r:embed="rId5"/>
            <a:stretch>
              <a:fillRect l="-557972" t="0" r="0" b="0"/>
            </a:stretch>
          </a:blipFill>
        </p:spPr>
      </p:sp>
      <p:sp>
        <p:nvSpPr>
          <p:cNvPr name="Freeform 12" id="12"/>
          <p:cNvSpPr/>
          <p:nvPr/>
        </p:nvSpPr>
        <p:spPr>
          <a:xfrm flipH="false" flipV="false" rot="0">
            <a:off x="5067705" y="3721423"/>
            <a:ext cx="840830" cy="848252"/>
          </a:xfrm>
          <a:custGeom>
            <a:avLst/>
            <a:gdLst/>
            <a:ahLst/>
            <a:cxnLst/>
            <a:rect r="r" b="b" t="t" l="l"/>
            <a:pathLst>
              <a:path h="848252" w="840830">
                <a:moveTo>
                  <a:pt x="0" y="0"/>
                </a:moveTo>
                <a:lnTo>
                  <a:pt x="840830" y="0"/>
                </a:lnTo>
                <a:lnTo>
                  <a:pt x="840830" y="848253"/>
                </a:lnTo>
                <a:lnTo>
                  <a:pt x="0" y="8482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977154" y="2317307"/>
            <a:ext cx="12174384" cy="6940993"/>
            <a:chOff x="0" y="0"/>
            <a:chExt cx="3206422" cy="1828081"/>
          </a:xfrm>
        </p:grpSpPr>
        <p:sp>
          <p:nvSpPr>
            <p:cNvPr name="Freeform 4" id="4"/>
            <p:cNvSpPr/>
            <p:nvPr/>
          </p:nvSpPr>
          <p:spPr>
            <a:xfrm flipH="false" flipV="false" rot="0">
              <a:off x="0" y="0"/>
              <a:ext cx="3206422" cy="1828081"/>
            </a:xfrm>
            <a:custGeom>
              <a:avLst/>
              <a:gdLst/>
              <a:ahLst/>
              <a:cxnLst/>
              <a:rect r="r" b="b" t="t" l="l"/>
              <a:pathLst>
                <a:path h="1828081" w="3206422">
                  <a:moveTo>
                    <a:pt x="37519" y="0"/>
                  </a:moveTo>
                  <a:lnTo>
                    <a:pt x="3168903" y="0"/>
                  </a:lnTo>
                  <a:cubicBezTo>
                    <a:pt x="3178854" y="0"/>
                    <a:pt x="3188397" y="3953"/>
                    <a:pt x="3195433" y="10989"/>
                  </a:cubicBezTo>
                  <a:cubicBezTo>
                    <a:pt x="3202469" y="18025"/>
                    <a:pt x="3206422" y="27568"/>
                    <a:pt x="3206422" y="37519"/>
                  </a:cubicBezTo>
                  <a:lnTo>
                    <a:pt x="3206422" y="1790561"/>
                  </a:lnTo>
                  <a:cubicBezTo>
                    <a:pt x="3206422" y="1800512"/>
                    <a:pt x="3202469" y="1810055"/>
                    <a:pt x="3195433" y="1817092"/>
                  </a:cubicBezTo>
                  <a:cubicBezTo>
                    <a:pt x="3188397" y="1824128"/>
                    <a:pt x="3178854" y="1828081"/>
                    <a:pt x="3168903" y="1828081"/>
                  </a:cubicBezTo>
                  <a:lnTo>
                    <a:pt x="37519" y="1828081"/>
                  </a:lnTo>
                  <a:cubicBezTo>
                    <a:pt x="27568" y="1828081"/>
                    <a:pt x="18025" y="1824128"/>
                    <a:pt x="10989" y="1817092"/>
                  </a:cubicBezTo>
                  <a:cubicBezTo>
                    <a:pt x="3953" y="1810055"/>
                    <a:pt x="0" y="1800512"/>
                    <a:pt x="0" y="1790561"/>
                  </a:cubicBezTo>
                  <a:lnTo>
                    <a:pt x="0" y="37519"/>
                  </a:lnTo>
                  <a:cubicBezTo>
                    <a:pt x="0" y="27568"/>
                    <a:pt x="3953" y="18025"/>
                    <a:pt x="10989" y="10989"/>
                  </a:cubicBezTo>
                  <a:cubicBezTo>
                    <a:pt x="18025" y="3953"/>
                    <a:pt x="27568" y="0"/>
                    <a:pt x="37519"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D69A30"/>
              </a:solidFill>
              <a:prstDash val="solid"/>
              <a:round/>
            </a:ln>
          </p:spPr>
        </p:sp>
        <p:sp>
          <p:nvSpPr>
            <p:cNvPr name="TextBox 5" id="5"/>
            <p:cNvSpPr txBox="true"/>
            <p:nvPr/>
          </p:nvSpPr>
          <p:spPr>
            <a:xfrm>
              <a:off x="0" y="-95250"/>
              <a:ext cx="3206422" cy="192333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6" id="6"/>
          <p:cNvSpPr/>
          <p:nvPr/>
        </p:nvSpPr>
        <p:spPr>
          <a:xfrm flipH="false" flipV="false" rot="0">
            <a:off x="11809617" y="2065664"/>
            <a:ext cx="5768637" cy="8221336"/>
          </a:xfrm>
          <a:custGeom>
            <a:avLst/>
            <a:gdLst/>
            <a:ahLst/>
            <a:cxnLst/>
            <a:rect r="r" b="b" t="t" l="l"/>
            <a:pathLst>
              <a:path h="8221336" w="5768637">
                <a:moveTo>
                  <a:pt x="0" y="0"/>
                </a:moveTo>
                <a:lnTo>
                  <a:pt x="5768637" y="0"/>
                </a:lnTo>
                <a:lnTo>
                  <a:pt x="5768637" y="8221336"/>
                </a:lnTo>
                <a:lnTo>
                  <a:pt x="0" y="8221336"/>
                </a:lnTo>
                <a:lnTo>
                  <a:pt x="0" y="0"/>
                </a:lnTo>
                <a:close/>
              </a:path>
            </a:pathLst>
          </a:custGeom>
          <a:blipFill>
            <a:blip r:embed="rId3"/>
            <a:stretch>
              <a:fillRect l="0" t="0" r="0" b="0"/>
            </a:stretch>
          </a:blipFill>
        </p:spPr>
      </p:sp>
      <p:sp>
        <p:nvSpPr>
          <p:cNvPr name="Freeform 7" id="7"/>
          <p:cNvSpPr/>
          <p:nvPr/>
        </p:nvSpPr>
        <p:spPr>
          <a:xfrm flipH="false" flipV="false" rot="0">
            <a:off x="859322" y="1133372"/>
            <a:ext cx="2831283" cy="2837193"/>
          </a:xfrm>
          <a:custGeom>
            <a:avLst/>
            <a:gdLst/>
            <a:ahLst/>
            <a:cxnLst/>
            <a:rect r="r" b="b" t="t" l="l"/>
            <a:pathLst>
              <a:path h="2837193" w="2831283">
                <a:moveTo>
                  <a:pt x="0" y="0"/>
                </a:moveTo>
                <a:lnTo>
                  <a:pt x="2831283" y="0"/>
                </a:lnTo>
                <a:lnTo>
                  <a:pt x="2831283" y="2837194"/>
                </a:lnTo>
                <a:lnTo>
                  <a:pt x="0" y="2837194"/>
                </a:lnTo>
                <a:lnTo>
                  <a:pt x="0" y="0"/>
                </a:lnTo>
                <a:close/>
              </a:path>
            </a:pathLst>
          </a:custGeom>
          <a:blipFill>
            <a:blip r:embed="rId4"/>
            <a:stretch>
              <a:fillRect l="0" t="0" r="0" b="0"/>
            </a:stretch>
          </a:blipFill>
        </p:spPr>
      </p:sp>
      <p:sp>
        <p:nvSpPr>
          <p:cNvPr name="Freeform 8" id="8"/>
          <p:cNvSpPr/>
          <p:nvPr/>
        </p:nvSpPr>
        <p:spPr>
          <a:xfrm flipH="false" flipV="false" rot="5400000">
            <a:off x="-1752010"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5"/>
            <a:stretch>
              <a:fillRect l="0" t="0" r="-21630" b="-396940"/>
            </a:stretch>
          </a:blipFill>
        </p:spPr>
      </p:sp>
      <p:sp>
        <p:nvSpPr>
          <p:cNvPr name="TextBox 9" id="9"/>
          <p:cNvSpPr txBox="true"/>
          <p:nvPr/>
        </p:nvSpPr>
        <p:spPr>
          <a:xfrm rot="0">
            <a:off x="3520772" y="4416307"/>
            <a:ext cx="6303745" cy="3700272"/>
          </a:xfrm>
          <a:prstGeom prst="rect">
            <a:avLst/>
          </a:prstGeom>
        </p:spPr>
        <p:txBody>
          <a:bodyPr anchor="t" rtlCol="false" tIns="0" lIns="0" bIns="0" rIns="0">
            <a:spAutoFit/>
          </a:bodyPr>
          <a:lstStyle/>
          <a:p>
            <a:pPr algn="l" marL="518160" indent="-259080" lvl="1">
              <a:lnSpc>
                <a:spcPts val="3744"/>
              </a:lnSpc>
              <a:buFont typeface="Arial"/>
              <a:buChar char="•"/>
            </a:pPr>
            <a:r>
              <a:rPr lang="en-US" sz="2400" strike="noStrike" u="none">
                <a:solidFill>
                  <a:srgbClr val="FFFFFF"/>
                </a:solidFill>
                <a:latin typeface="Montserrat"/>
              </a:rPr>
              <a:t>Introduction</a:t>
            </a:r>
          </a:p>
          <a:p>
            <a:pPr algn="l" marL="518160" indent="-259080" lvl="1">
              <a:lnSpc>
                <a:spcPts val="3744"/>
              </a:lnSpc>
              <a:buFont typeface="Arial"/>
              <a:buChar char="•"/>
            </a:pPr>
            <a:r>
              <a:rPr lang="en-US" sz="2400" strike="noStrike" u="none">
                <a:solidFill>
                  <a:srgbClr val="FFFFFF"/>
                </a:solidFill>
                <a:latin typeface="Montserrat"/>
              </a:rPr>
              <a:t>Causes and factors of Ai</a:t>
            </a:r>
          </a:p>
          <a:p>
            <a:pPr algn="l" marL="518160" indent="-259080" lvl="1">
              <a:lnSpc>
                <a:spcPts val="3744"/>
              </a:lnSpc>
              <a:buFont typeface="Arial"/>
              <a:buChar char="•"/>
            </a:pPr>
            <a:r>
              <a:rPr lang="en-US" sz="2400" strike="noStrike" u="none">
                <a:solidFill>
                  <a:srgbClr val="FFFFFF"/>
                </a:solidFill>
                <a:latin typeface="Montserrat"/>
              </a:rPr>
              <a:t>Study and Relation</a:t>
            </a:r>
          </a:p>
          <a:p>
            <a:pPr algn="l" marL="518160" indent="-259080" lvl="1">
              <a:lnSpc>
                <a:spcPts val="3744"/>
              </a:lnSpc>
              <a:buFont typeface="Arial"/>
              <a:buChar char="•"/>
            </a:pPr>
            <a:r>
              <a:rPr lang="en-US" sz="2400" strike="noStrike" u="none">
                <a:solidFill>
                  <a:srgbClr val="FFFFFF"/>
                </a:solidFill>
                <a:latin typeface="Montserrat"/>
              </a:rPr>
              <a:t>Views of Figure</a:t>
            </a:r>
          </a:p>
          <a:p>
            <a:pPr algn="l" marL="518160" indent="-259080" lvl="1">
              <a:lnSpc>
                <a:spcPts val="3744"/>
              </a:lnSpc>
              <a:buFont typeface="Arial"/>
              <a:buChar char="•"/>
            </a:pPr>
            <a:r>
              <a:rPr lang="en-US" sz="2400" strike="noStrike" u="none">
                <a:solidFill>
                  <a:srgbClr val="FFFFFF"/>
                </a:solidFill>
                <a:latin typeface="Montserrat"/>
              </a:rPr>
              <a:t>Impacts in the real world</a:t>
            </a:r>
          </a:p>
          <a:p>
            <a:pPr algn="l" marL="518160" indent="-259080" lvl="1">
              <a:lnSpc>
                <a:spcPts val="3744"/>
              </a:lnSpc>
              <a:buFont typeface="Arial"/>
              <a:buChar char="•"/>
            </a:pPr>
            <a:r>
              <a:rPr lang="en-US" sz="2400" strike="noStrike" u="none">
                <a:solidFill>
                  <a:srgbClr val="FFFFFF"/>
                </a:solidFill>
                <a:latin typeface="Montserrat"/>
              </a:rPr>
              <a:t>suggestions regarding impacts</a:t>
            </a:r>
          </a:p>
          <a:p>
            <a:pPr algn="l" marL="518160" indent="-259080" lvl="1">
              <a:lnSpc>
                <a:spcPts val="3744"/>
              </a:lnSpc>
              <a:buFont typeface="Arial"/>
              <a:buChar char="•"/>
            </a:pPr>
            <a:r>
              <a:rPr lang="en-US" sz="2400" strike="noStrike" u="none">
                <a:solidFill>
                  <a:srgbClr val="FFFFFF"/>
                </a:solidFill>
                <a:latin typeface="Montserrat"/>
              </a:rPr>
              <a:t>Conclusion</a:t>
            </a:r>
          </a:p>
          <a:p>
            <a:pPr algn="l" marL="518160" indent="-259080" lvl="1">
              <a:lnSpc>
                <a:spcPts val="3744"/>
              </a:lnSpc>
              <a:buFont typeface="Arial"/>
              <a:buChar char="•"/>
            </a:pPr>
            <a:r>
              <a:rPr lang="en-US" sz="2400" strike="noStrike" u="none">
                <a:solidFill>
                  <a:srgbClr val="FFFFFF"/>
                </a:solidFill>
                <a:latin typeface="Montserrat"/>
              </a:rPr>
              <a:t>References</a:t>
            </a:r>
          </a:p>
        </p:txBody>
      </p:sp>
      <p:sp>
        <p:nvSpPr>
          <p:cNvPr name="TextBox 10" id="10"/>
          <p:cNvSpPr txBox="true"/>
          <p:nvPr/>
        </p:nvSpPr>
        <p:spPr>
          <a:xfrm rot="0">
            <a:off x="3520772" y="3025666"/>
            <a:ext cx="11100914" cy="1236042"/>
          </a:xfrm>
          <a:prstGeom prst="rect">
            <a:avLst/>
          </a:prstGeom>
        </p:spPr>
        <p:txBody>
          <a:bodyPr anchor="t" rtlCol="false" tIns="0" lIns="0" bIns="0" rIns="0">
            <a:spAutoFit/>
          </a:bodyPr>
          <a:lstStyle/>
          <a:p>
            <a:pPr algn="l" marL="0" indent="0" lvl="0">
              <a:lnSpc>
                <a:spcPts val="10096"/>
              </a:lnSpc>
            </a:pPr>
            <a:r>
              <a:rPr lang="en-US" sz="7211">
                <a:solidFill>
                  <a:srgbClr val="FFFFFF"/>
                </a:solidFill>
                <a:latin typeface="Montserrat Classic Bold"/>
              </a:rPr>
              <a:t>T</a:t>
            </a:r>
            <a:r>
              <a:rPr lang="en-US" sz="7211" strike="noStrike" u="none">
                <a:solidFill>
                  <a:srgbClr val="FFFFFF"/>
                </a:solidFill>
                <a:latin typeface="Montserrat Classic Bold"/>
              </a:rPr>
              <a:t>able of contents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028700" y="1028700"/>
            <a:ext cx="13851112" cy="8229600"/>
            <a:chOff x="0" y="0"/>
            <a:chExt cx="3648030" cy="2167467"/>
          </a:xfrm>
        </p:grpSpPr>
        <p:sp>
          <p:nvSpPr>
            <p:cNvPr name="Freeform 4" id="4"/>
            <p:cNvSpPr/>
            <p:nvPr/>
          </p:nvSpPr>
          <p:spPr>
            <a:xfrm flipH="false" flipV="false" rot="0">
              <a:off x="0" y="0"/>
              <a:ext cx="3648030" cy="2167467"/>
            </a:xfrm>
            <a:custGeom>
              <a:avLst/>
              <a:gdLst/>
              <a:ahLst/>
              <a:cxnLst/>
              <a:rect r="r" b="b" t="t" l="l"/>
              <a:pathLst>
                <a:path h="2167467" w="3648030">
                  <a:moveTo>
                    <a:pt x="32977" y="0"/>
                  </a:moveTo>
                  <a:lnTo>
                    <a:pt x="3615052" y="0"/>
                  </a:lnTo>
                  <a:cubicBezTo>
                    <a:pt x="3633265" y="0"/>
                    <a:pt x="3648030" y="14764"/>
                    <a:pt x="3648030" y="32977"/>
                  </a:cubicBezTo>
                  <a:lnTo>
                    <a:pt x="3648030" y="2134489"/>
                  </a:lnTo>
                  <a:cubicBezTo>
                    <a:pt x="3648030" y="2143235"/>
                    <a:pt x="3644555" y="2151624"/>
                    <a:pt x="3638371" y="2157808"/>
                  </a:cubicBezTo>
                  <a:cubicBezTo>
                    <a:pt x="3632186" y="2163992"/>
                    <a:pt x="3623799" y="2167467"/>
                    <a:pt x="3615052" y="2167467"/>
                  </a:cubicBezTo>
                  <a:lnTo>
                    <a:pt x="32977" y="2167467"/>
                  </a:lnTo>
                  <a:cubicBezTo>
                    <a:pt x="24231" y="2167467"/>
                    <a:pt x="15843" y="2163992"/>
                    <a:pt x="9659" y="2157808"/>
                  </a:cubicBezTo>
                  <a:cubicBezTo>
                    <a:pt x="3474" y="2151624"/>
                    <a:pt x="0" y="2143235"/>
                    <a:pt x="0" y="2134489"/>
                  </a:cubicBezTo>
                  <a:lnTo>
                    <a:pt x="0" y="32977"/>
                  </a:lnTo>
                  <a:cubicBezTo>
                    <a:pt x="0" y="24231"/>
                    <a:pt x="3474" y="15843"/>
                    <a:pt x="9659" y="9659"/>
                  </a:cubicBezTo>
                  <a:cubicBezTo>
                    <a:pt x="15843" y="3474"/>
                    <a:pt x="24231" y="0"/>
                    <a:pt x="32977" y="0"/>
                  </a:cubicBezTo>
                  <a:close/>
                </a:path>
              </a:pathLst>
            </a:custGeom>
            <a:solidFill>
              <a:srgbClr val="D9D9D9"/>
            </a:solidFill>
            <a:ln w="85725" cap="rnd">
              <a:solidFill>
                <a:srgbClr val="D69A30"/>
              </a:solidFill>
              <a:prstDash val="solid"/>
              <a:round/>
            </a:ln>
          </p:spPr>
        </p:sp>
        <p:sp>
          <p:nvSpPr>
            <p:cNvPr name="TextBox 5" id="5"/>
            <p:cNvSpPr txBox="true"/>
            <p:nvPr/>
          </p:nvSpPr>
          <p:spPr>
            <a:xfrm>
              <a:off x="0" y="-95250"/>
              <a:ext cx="3648030" cy="2262717"/>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6" id="6"/>
          <p:cNvSpPr txBox="true"/>
          <p:nvPr/>
        </p:nvSpPr>
        <p:spPr>
          <a:xfrm rot="0">
            <a:off x="2262365" y="2248547"/>
            <a:ext cx="7242648" cy="1238088"/>
          </a:xfrm>
          <a:prstGeom prst="rect">
            <a:avLst/>
          </a:prstGeom>
        </p:spPr>
        <p:txBody>
          <a:bodyPr anchor="t" rtlCol="false" tIns="0" lIns="0" bIns="0" rIns="0">
            <a:spAutoFit/>
          </a:bodyPr>
          <a:lstStyle/>
          <a:p>
            <a:pPr algn="l" marL="0" indent="0" lvl="0">
              <a:lnSpc>
                <a:spcPts val="10096"/>
              </a:lnSpc>
              <a:spcBef>
                <a:spcPct val="0"/>
              </a:spcBef>
            </a:pPr>
            <a:r>
              <a:rPr lang="en-US" sz="7211" strike="noStrike" u="none">
                <a:solidFill>
                  <a:srgbClr val="000000"/>
                </a:solidFill>
                <a:latin typeface="Montserrat Classic Bold"/>
              </a:rPr>
              <a:t>Introduction</a:t>
            </a:r>
          </a:p>
        </p:txBody>
      </p:sp>
      <p:sp>
        <p:nvSpPr>
          <p:cNvPr name="TextBox 7" id="7"/>
          <p:cNvSpPr txBox="true"/>
          <p:nvPr/>
        </p:nvSpPr>
        <p:spPr>
          <a:xfrm rot="0">
            <a:off x="2262365" y="3613225"/>
            <a:ext cx="8487220" cy="2847285"/>
          </a:xfrm>
          <a:prstGeom prst="rect">
            <a:avLst/>
          </a:prstGeom>
        </p:spPr>
        <p:txBody>
          <a:bodyPr anchor="t" rtlCol="false" tIns="0" lIns="0" bIns="0" rIns="0">
            <a:spAutoFit/>
          </a:bodyPr>
          <a:lstStyle/>
          <a:p>
            <a:pPr algn="l">
              <a:lnSpc>
                <a:spcPts val="3225"/>
              </a:lnSpc>
            </a:pPr>
            <a:r>
              <a:rPr lang="en-US" sz="2224">
                <a:solidFill>
                  <a:srgbClr val="000000"/>
                </a:solidFill>
                <a:latin typeface="Montserrat"/>
              </a:rPr>
              <a:t>Artificial intelligence is the simulation of human intelligence in a machine.These systems learn from vast amounts of data and can perform tasks that would otherwise require human intelligence. AI systems can be designed to analyze data, make decisions and adapt to new inputs and situations</a:t>
            </a:r>
            <a:r>
              <a:rPr lang="en-US" sz="2224">
                <a:solidFill>
                  <a:srgbClr val="000000"/>
                </a:solidFill>
                <a:latin typeface="Montserrat"/>
              </a:rPr>
              <a:t> just as a human would perfom these tasks but in a much efficient manner.</a:t>
            </a:r>
          </a:p>
        </p:txBody>
      </p:sp>
      <p:sp>
        <p:nvSpPr>
          <p:cNvPr name="Freeform 8" id="8"/>
          <p:cNvSpPr/>
          <p:nvPr/>
        </p:nvSpPr>
        <p:spPr>
          <a:xfrm flipH="false" flipV="false" rot="0">
            <a:off x="10749585" y="2391422"/>
            <a:ext cx="6690806" cy="6071906"/>
          </a:xfrm>
          <a:custGeom>
            <a:avLst/>
            <a:gdLst/>
            <a:ahLst/>
            <a:cxnLst/>
            <a:rect r="r" b="b" t="t" l="l"/>
            <a:pathLst>
              <a:path h="6071906" w="6690806">
                <a:moveTo>
                  <a:pt x="0" y="0"/>
                </a:moveTo>
                <a:lnTo>
                  <a:pt x="6690806" y="0"/>
                </a:lnTo>
                <a:lnTo>
                  <a:pt x="6690806" y="6071906"/>
                </a:lnTo>
                <a:lnTo>
                  <a:pt x="0" y="6071906"/>
                </a:lnTo>
                <a:lnTo>
                  <a:pt x="0" y="0"/>
                </a:lnTo>
                <a:close/>
              </a:path>
            </a:pathLst>
          </a:custGeom>
          <a:blipFill>
            <a:blip r:embed="rId3"/>
            <a:stretch>
              <a:fillRect l="0" t="0" r="0" b="0"/>
            </a:stretch>
          </a:blipFill>
        </p:spPr>
      </p:sp>
      <p:sp>
        <p:nvSpPr>
          <p:cNvPr name="Freeform 9" id="9"/>
          <p:cNvSpPr/>
          <p:nvPr/>
        </p:nvSpPr>
        <p:spPr>
          <a:xfrm flipH="false" flipV="false" rot="0">
            <a:off x="0" y="6941188"/>
            <a:ext cx="1982754" cy="2647138"/>
          </a:xfrm>
          <a:custGeom>
            <a:avLst/>
            <a:gdLst/>
            <a:ahLst/>
            <a:cxnLst/>
            <a:rect r="r" b="b" t="t" l="l"/>
            <a:pathLst>
              <a:path h="2647138" w="1982754">
                <a:moveTo>
                  <a:pt x="0" y="0"/>
                </a:moveTo>
                <a:lnTo>
                  <a:pt x="1982754" y="0"/>
                </a:lnTo>
                <a:lnTo>
                  <a:pt x="1982754" y="2647138"/>
                </a:lnTo>
                <a:lnTo>
                  <a:pt x="0" y="2647138"/>
                </a:lnTo>
                <a:lnTo>
                  <a:pt x="0" y="0"/>
                </a:lnTo>
                <a:close/>
              </a:path>
            </a:pathLst>
          </a:custGeom>
          <a:blipFill>
            <a:blip r:embed="rId4"/>
            <a:stretch>
              <a:fillRect l="-348829" t="0" r="0" b="-176789"/>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797511" y="748302"/>
            <a:ext cx="12723704" cy="8843700"/>
            <a:chOff x="0" y="0"/>
            <a:chExt cx="3351099" cy="2329205"/>
          </a:xfrm>
        </p:grpSpPr>
        <p:sp>
          <p:nvSpPr>
            <p:cNvPr name="Freeform 4" id="4"/>
            <p:cNvSpPr/>
            <p:nvPr/>
          </p:nvSpPr>
          <p:spPr>
            <a:xfrm flipH="false" flipV="false" rot="0">
              <a:off x="0" y="0"/>
              <a:ext cx="3351099" cy="2329205"/>
            </a:xfrm>
            <a:custGeom>
              <a:avLst/>
              <a:gdLst/>
              <a:ahLst/>
              <a:cxnLst/>
              <a:rect r="r" b="b" t="t" l="l"/>
              <a:pathLst>
                <a:path h="2329205" w="3351099">
                  <a:moveTo>
                    <a:pt x="35899" y="0"/>
                  </a:moveTo>
                  <a:lnTo>
                    <a:pt x="3315200" y="0"/>
                  </a:lnTo>
                  <a:cubicBezTo>
                    <a:pt x="3335026" y="0"/>
                    <a:pt x="3351099" y="16073"/>
                    <a:pt x="3351099" y="35899"/>
                  </a:cubicBezTo>
                  <a:lnTo>
                    <a:pt x="3351099" y="2293306"/>
                  </a:lnTo>
                  <a:cubicBezTo>
                    <a:pt x="3351099" y="2313132"/>
                    <a:pt x="3335026" y="2329205"/>
                    <a:pt x="3315200" y="2329205"/>
                  </a:cubicBezTo>
                  <a:lnTo>
                    <a:pt x="35899" y="2329205"/>
                  </a:lnTo>
                  <a:cubicBezTo>
                    <a:pt x="16073" y="2329205"/>
                    <a:pt x="0" y="2313132"/>
                    <a:pt x="0" y="2293306"/>
                  </a:cubicBezTo>
                  <a:lnTo>
                    <a:pt x="0" y="35899"/>
                  </a:lnTo>
                  <a:cubicBezTo>
                    <a:pt x="0" y="16073"/>
                    <a:pt x="16073" y="0"/>
                    <a:pt x="35899" y="0"/>
                  </a:cubicBezTo>
                  <a:close/>
                </a:path>
              </a:pathLst>
            </a:custGeom>
            <a:solidFill>
              <a:srgbClr val="E4E1DD"/>
            </a:solidFill>
            <a:ln w="57150" cap="rnd">
              <a:solidFill>
                <a:srgbClr val="D69A30"/>
              </a:solidFill>
              <a:prstDash val="solid"/>
              <a:round/>
            </a:ln>
          </p:spPr>
        </p:sp>
        <p:sp>
          <p:nvSpPr>
            <p:cNvPr name="TextBox 5" id="5"/>
            <p:cNvSpPr txBox="true"/>
            <p:nvPr/>
          </p:nvSpPr>
          <p:spPr>
            <a:xfrm>
              <a:off x="0" y="-95250"/>
              <a:ext cx="3351099" cy="2424455"/>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1028700" y="1952627"/>
            <a:ext cx="3331524" cy="860220"/>
            <a:chOff x="0" y="0"/>
            <a:chExt cx="877438" cy="226560"/>
          </a:xfrm>
        </p:grpSpPr>
        <p:sp>
          <p:nvSpPr>
            <p:cNvPr name="Freeform 7" id="7"/>
            <p:cNvSpPr/>
            <p:nvPr/>
          </p:nvSpPr>
          <p:spPr>
            <a:xfrm flipH="false" flipV="false" rot="0">
              <a:off x="0" y="0"/>
              <a:ext cx="877438" cy="226560"/>
            </a:xfrm>
            <a:custGeom>
              <a:avLst/>
              <a:gdLst/>
              <a:ahLst/>
              <a:cxnLst/>
              <a:rect r="r" b="b" t="t" l="l"/>
              <a:pathLst>
                <a:path h="226560" w="877438">
                  <a:moveTo>
                    <a:pt x="113280" y="0"/>
                  </a:moveTo>
                  <a:lnTo>
                    <a:pt x="764158" y="0"/>
                  </a:lnTo>
                  <a:cubicBezTo>
                    <a:pt x="794202" y="0"/>
                    <a:pt x="823015" y="11935"/>
                    <a:pt x="844259" y="33179"/>
                  </a:cubicBezTo>
                  <a:cubicBezTo>
                    <a:pt x="865504" y="54423"/>
                    <a:pt x="877438" y="83236"/>
                    <a:pt x="877438" y="113280"/>
                  </a:cubicBezTo>
                  <a:lnTo>
                    <a:pt x="877438" y="113280"/>
                  </a:lnTo>
                  <a:cubicBezTo>
                    <a:pt x="877438" y="175843"/>
                    <a:pt x="826721" y="226560"/>
                    <a:pt x="764158" y="226560"/>
                  </a:cubicBezTo>
                  <a:lnTo>
                    <a:pt x="113280" y="226560"/>
                  </a:lnTo>
                  <a:cubicBezTo>
                    <a:pt x="83236" y="226560"/>
                    <a:pt x="54423" y="214625"/>
                    <a:pt x="33179" y="193381"/>
                  </a:cubicBezTo>
                  <a:cubicBezTo>
                    <a:pt x="11935" y="172137"/>
                    <a:pt x="0" y="143324"/>
                    <a:pt x="0" y="113280"/>
                  </a:cubicBezTo>
                  <a:lnTo>
                    <a:pt x="0" y="113280"/>
                  </a:lnTo>
                  <a:cubicBezTo>
                    <a:pt x="0" y="83236"/>
                    <a:pt x="11935" y="54423"/>
                    <a:pt x="33179" y="33179"/>
                  </a:cubicBezTo>
                  <a:cubicBezTo>
                    <a:pt x="54423" y="11935"/>
                    <a:pt x="83236" y="0"/>
                    <a:pt x="113280" y="0"/>
                  </a:cubicBezTo>
                  <a:close/>
                </a:path>
              </a:pathLst>
            </a:custGeom>
            <a:solidFill>
              <a:srgbClr val="121A4E"/>
            </a:solidFill>
            <a:ln w="57150" cap="rnd">
              <a:solidFill>
                <a:srgbClr val="D69A30"/>
              </a:solidFill>
              <a:prstDash val="solid"/>
              <a:round/>
            </a:ln>
          </p:spPr>
        </p:sp>
        <p:sp>
          <p:nvSpPr>
            <p:cNvPr name="TextBox 8" id="8"/>
            <p:cNvSpPr txBox="true"/>
            <p:nvPr/>
          </p:nvSpPr>
          <p:spPr>
            <a:xfrm>
              <a:off x="0" y="-66675"/>
              <a:ext cx="877438" cy="293235"/>
            </a:xfrm>
            <a:prstGeom prst="rect">
              <a:avLst/>
            </a:prstGeom>
          </p:spPr>
          <p:txBody>
            <a:bodyPr anchor="ctr" rtlCol="false" tIns="50800" lIns="50800" bIns="50800" rIns="50800"/>
            <a:lstStyle/>
            <a:p>
              <a:pPr algn="ctr">
                <a:lnSpc>
                  <a:spcPts val="2572"/>
                </a:lnSpc>
              </a:pPr>
              <a:r>
                <a:rPr lang="en-US" sz="1588">
                  <a:solidFill>
                    <a:srgbClr val="FFFFFF"/>
                  </a:solidFill>
                  <a:latin typeface="Montserrat Bold"/>
                </a:rPr>
                <a:t>Technological Advancements</a:t>
              </a:r>
            </a:p>
          </p:txBody>
        </p:sp>
      </p:grpSp>
      <p:grpSp>
        <p:nvGrpSpPr>
          <p:cNvPr name="Group 9" id="9"/>
          <p:cNvGrpSpPr/>
          <p:nvPr/>
        </p:nvGrpSpPr>
        <p:grpSpPr>
          <a:xfrm rot="0">
            <a:off x="1028700" y="4932035"/>
            <a:ext cx="3331524" cy="860220"/>
            <a:chOff x="0" y="0"/>
            <a:chExt cx="877438" cy="226560"/>
          </a:xfrm>
        </p:grpSpPr>
        <p:sp>
          <p:nvSpPr>
            <p:cNvPr name="Freeform 10" id="10"/>
            <p:cNvSpPr/>
            <p:nvPr/>
          </p:nvSpPr>
          <p:spPr>
            <a:xfrm flipH="false" flipV="false" rot="0">
              <a:off x="0" y="0"/>
              <a:ext cx="877438" cy="226560"/>
            </a:xfrm>
            <a:custGeom>
              <a:avLst/>
              <a:gdLst/>
              <a:ahLst/>
              <a:cxnLst/>
              <a:rect r="r" b="b" t="t" l="l"/>
              <a:pathLst>
                <a:path h="226560" w="877438">
                  <a:moveTo>
                    <a:pt x="113280" y="0"/>
                  </a:moveTo>
                  <a:lnTo>
                    <a:pt x="764158" y="0"/>
                  </a:lnTo>
                  <a:cubicBezTo>
                    <a:pt x="794202" y="0"/>
                    <a:pt x="823015" y="11935"/>
                    <a:pt x="844259" y="33179"/>
                  </a:cubicBezTo>
                  <a:cubicBezTo>
                    <a:pt x="865504" y="54423"/>
                    <a:pt x="877438" y="83236"/>
                    <a:pt x="877438" y="113280"/>
                  </a:cubicBezTo>
                  <a:lnTo>
                    <a:pt x="877438" y="113280"/>
                  </a:lnTo>
                  <a:cubicBezTo>
                    <a:pt x="877438" y="175843"/>
                    <a:pt x="826721" y="226560"/>
                    <a:pt x="764158" y="226560"/>
                  </a:cubicBezTo>
                  <a:lnTo>
                    <a:pt x="113280" y="226560"/>
                  </a:lnTo>
                  <a:cubicBezTo>
                    <a:pt x="83236" y="226560"/>
                    <a:pt x="54423" y="214625"/>
                    <a:pt x="33179" y="193381"/>
                  </a:cubicBezTo>
                  <a:cubicBezTo>
                    <a:pt x="11935" y="172137"/>
                    <a:pt x="0" y="143324"/>
                    <a:pt x="0" y="113280"/>
                  </a:cubicBezTo>
                  <a:lnTo>
                    <a:pt x="0" y="113280"/>
                  </a:lnTo>
                  <a:cubicBezTo>
                    <a:pt x="0" y="83236"/>
                    <a:pt x="11935" y="54423"/>
                    <a:pt x="33179" y="33179"/>
                  </a:cubicBezTo>
                  <a:cubicBezTo>
                    <a:pt x="54423" y="11935"/>
                    <a:pt x="83236" y="0"/>
                    <a:pt x="113280" y="0"/>
                  </a:cubicBezTo>
                  <a:close/>
                </a:path>
              </a:pathLst>
            </a:custGeom>
            <a:solidFill>
              <a:srgbClr val="121A4E"/>
            </a:solidFill>
            <a:ln w="57150" cap="rnd">
              <a:solidFill>
                <a:srgbClr val="D69A30"/>
              </a:solidFill>
              <a:prstDash val="solid"/>
              <a:round/>
            </a:ln>
          </p:spPr>
        </p:sp>
        <p:sp>
          <p:nvSpPr>
            <p:cNvPr name="TextBox 11" id="11"/>
            <p:cNvSpPr txBox="true"/>
            <p:nvPr/>
          </p:nvSpPr>
          <p:spPr>
            <a:xfrm>
              <a:off x="0" y="-66675"/>
              <a:ext cx="877438" cy="293235"/>
            </a:xfrm>
            <a:prstGeom prst="rect">
              <a:avLst/>
            </a:prstGeom>
          </p:spPr>
          <p:txBody>
            <a:bodyPr anchor="ctr" rtlCol="false" tIns="50800" lIns="50800" bIns="50800" rIns="50800"/>
            <a:lstStyle/>
            <a:p>
              <a:pPr algn="ctr">
                <a:lnSpc>
                  <a:spcPts val="2572"/>
                </a:lnSpc>
              </a:pPr>
              <a:r>
                <a:rPr lang="en-US" sz="1588">
                  <a:solidFill>
                    <a:srgbClr val="FFFFFF"/>
                  </a:solidFill>
                  <a:latin typeface="Montserrat Bold"/>
                </a:rPr>
                <a:t>Increasing Data Availability</a:t>
              </a:r>
            </a:p>
          </p:txBody>
        </p:sp>
      </p:grpSp>
      <p:grpSp>
        <p:nvGrpSpPr>
          <p:cNvPr name="Group 12" id="12"/>
          <p:cNvGrpSpPr>
            <a:grpSpLocks noChangeAspect="true"/>
          </p:cNvGrpSpPr>
          <p:nvPr/>
        </p:nvGrpSpPr>
        <p:grpSpPr>
          <a:xfrm rot="0">
            <a:off x="12138647" y="1644725"/>
            <a:ext cx="4765138" cy="7100634"/>
            <a:chOff x="0" y="0"/>
            <a:chExt cx="3663950" cy="5459730"/>
          </a:xfrm>
        </p:grpSpPr>
        <p:sp>
          <p:nvSpPr>
            <p:cNvPr name="Freeform 13" id="13"/>
            <p:cNvSpPr/>
            <p:nvPr/>
          </p:nvSpPr>
          <p:spPr>
            <a:xfrm flipH="false" flipV="false" rot="0">
              <a:off x="31750" y="31750"/>
              <a:ext cx="3600450" cy="5396230"/>
            </a:xfrm>
            <a:custGeom>
              <a:avLst/>
              <a:gdLst/>
              <a:ahLst/>
              <a:cxnLst/>
              <a:rect r="r" b="b" t="t" l="l"/>
              <a:pathLst>
                <a:path h="5396230" w="3600450">
                  <a:moveTo>
                    <a:pt x="3600450" y="5036820"/>
                  </a:moveTo>
                  <a:cubicBezTo>
                    <a:pt x="3600450" y="5236210"/>
                    <a:pt x="3439160" y="5396230"/>
                    <a:pt x="3241040" y="5396230"/>
                  </a:cubicBezTo>
                  <a:lnTo>
                    <a:pt x="359410" y="5396230"/>
                  </a:lnTo>
                  <a:cubicBezTo>
                    <a:pt x="160020" y="5396230"/>
                    <a:pt x="0" y="5234940"/>
                    <a:pt x="0" y="5036820"/>
                  </a:cubicBezTo>
                  <a:lnTo>
                    <a:pt x="0" y="359410"/>
                  </a:lnTo>
                  <a:cubicBezTo>
                    <a:pt x="0" y="160020"/>
                    <a:pt x="161290" y="0"/>
                    <a:pt x="359410" y="0"/>
                  </a:cubicBezTo>
                  <a:lnTo>
                    <a:pt x="3239770" y="0"/>
                  </a:lnTo>
                  <a:cubicBezTo>
                    <a:pt x="3439160" y="0"/>
                    <a:pt x="3599180" y="161290"/>
                    <a:pt x="3599180" y="359410"/>
                  </a:cubicBezTo>
                  <a:lnTo>
                    <a:pt x="3600450" y="5036820"/>
                  </a:lnTo>
                  <a:close/>
                </a:path>
              </a:pathLst>
            </a:custGeom>
            <a:blipFill>
              <a:blip r:embed="rId3"/>
              <a:stretch>
                <a:fillRect l="-68013" t="0" r="-68013" b="0"/>
              </a:stretch>
            </a:blipFill>
          </p:spPr>
        </p:sp>
        <p:sp>
          <p:nvSpPr>
            <p:cNvPr name="Freeform 14" id="14"/>
            <p:cNvSpPr/>
            <p:nvPr/>
          </p:nvSpPr>
          <p:spPr>
            <a:xfrm flipH="false" flipV="false" rot="0">
              <a:off x="0" y="0"/>
              <a:ext cx="3663950" cy="5459730"/>
            </a:xfrm>
            <a:custGeom>
              <a:avLst/>
              <a:gdLst/>
              <a:ahLst/>
              <a:cxnLst/>
              <a:rect r="r" b="b" t="t" l="l"/>
              <a:pathLst>
                <a:path h="5459730" w="3663950">
                  <a:moveTo>
                    <a:pt x="3271520" y="5459730"/>
                  </a:moveTo>
                  <a:lnTo>
                    <a:pt x="391160" y="5459730"/>
                  </a:lnTo>
                  <a:cubicBezTo>
                    <a:pt x="175260" y="5459730"/>
                    <a:pt x="0" y="5284470"/>
                    <a:pt x="0" y="5068570"/>
                  </a:cubicBezTo>
                  <a:lnTo>
                    <a:pt x="0" y="391160"/>
                  </a:lnTo>
                  <a:cubicBezTo>
                    <a:pt x="0" y="175260"/>
                    <a:pt x="175260" y="0"/>
                    <a:pt x="391160" y="0"/>
                  </a:cubicBezTo>
                  <a:lnTo>
                    <a:pt x="3271520" y="0"/>
                  </a:lnTo>
                  <a:cubicBezTo>
                    <a:pt x="3487420" y="0"/>
                    <a:pt x="3662680" y="175260"/>
                    <a:pt x="3662680" y="391160"/>
                  </a:cubicBezTo>
                  <a:lnTo>
                    <a:pt x="3662680" y="5067300"/>
                  </a:lnTo>
                  <a:cubicBezTo>
                    <a:pt x="3663950" y="5284470"/>
                    <a:pt x="3487420" y="5459730"/>
                    <a:pt x="3271520" y="5459730"/>
                  </a:cubicBezTo>
                  <a:close/>
                  <a:moveTo>
                    <a:pt x="391160" y="63500"/>
                  </a:moveTo>
                  <a:cubicBezTo>
                    <a:pt x="210820" y="63500"/>
                    <a:pt x="63500" y="210820"/>
                    <a:pt x="63500" y="391160"/>
                  </a:cubicBezTo>
                  <a:lnTo>
                    <a:pt x="63500" y="5067300"/>
                  </a:lnTo>
                  <a:cubicBezTo>
                    <a:pt x="63500" y="5248910"/>
                    <a:pt x="210820" y="5394960"/>
                    <a:pt x="391160" y="5394960"/>
                  </a:cubicBezTo>
                  <a:lnTo>
                    <a:pt x="3271520" y="5394960"/>
                  </a:lnTo>
                  <a:cubicBezTo>
                    <a:pt x="3453130" y="5394960"/>
                    <a:pt x="3599180" y="5247640"/>
                    <a:pt x="3599180" y="5067300"/>
                  </a:cubicBezTo>
                  <a:lnTo>
                    <a:pt x="3599180" y="391160"/>
                  </a:lnTo>
                  <a:cubicBezTo>
                    <a:pt x="3599180" y="209550"/>
                    <a:pt x="3451860" y="63500"/>
                    <a:pt x="3271520" y="63500"/>
                  </a:cubicBezTo>
                  <a:lnTo>
                    <a:pt x="391160" y="63500"/>
                  </a:lnTo>
                  <a:close/>
                </a:path>
              </a:pathLst>
            </a:custGeom>
            <a:solidFill>
              <a:srgbClr val="D69A30"/>
            </a:solidFill>
          </p:spPr>
        </p:sp>
      </p:grpSp>
      <p:sp>
        <p:nvSpPr>
          <p:cNvPr name="Freeform 15" id="15"/>
          <p:cNvSpPr/>
          <p:nvPr/>
        </p:nvSpPr>
        <p:spPr>
          <a:xfrm flipH="false" flipV="false" rot="0">
            <a:off x="9665636" y="2755944"/>
            <a:ext cx="2382196" cy="2382196"/>
          </a:xfrm>
          <a:custGeom>
            <a:avLst/>
            <a:gdLst/>
            <a:ahLst/>
            <a:cxnLst/>
            <a:rect r="r" b="b" t="t" l="l"/>
            <a:pathLst>
              <a:path h="2382196" w="2382196">
                <a:moveTo>
                  <a:pt x="0" y="0"/>
                </a:moveTo>
                <a:lnTo>
                  <a:pt x="2382196" y="0"/>
                </a:lnTo>
                <a:lnTo>
                  <a:pt x="2382196" y="2382196"/>
                </a:lnTo>
                <a:lnTo>
                  <a:pt x="0" y="23821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9582598" y="5792255"/>
            <a:ext cx="2382196" cy="2757969"/>
          </a:xfrm>
          <a:custGeom>
            <a:avLst/>
            <a:gdLst/>
            <a:ahLst/>
            <a:cxnLst/>
            <a:rect r="r" b="b" t="t" l="l"/>
            <a:pathLst>
              <a:path h="2757969" w="2382196">
                <a:moveTo>
                  <a:pt x="0" y="0"/>
                </a:moveTo>
                <a:lnTo>
                  <a:pt x="2382196" y="0"/>
                </a:lnTo>
                <a:lnTo>
                  <a:pt x="2382196" y="2757970"/>
                </a:lnTo>
                <a:lnTo>
                  <a:pt x="0" y="2757970"/>
                </a:lnTo>
                <a:lnTo>
                  <a:pt x="0" y="0"/>
                </a:lnTo>
                <a:close/>
              </a:path>
            </a:pathLst>
          </a:custGeom>
          <a:blipFill>
            <a:blip r:embed="rId6"/>
            <a:stretch>
              <a:fillRect l="0" t="0" r="0" b="0"/>
            </a:stretch>
          </a:blipFill>
        </p:spPr>
      </p:sp>
      <p:sp>
        <p:nvSpPr>
          <p:cNvPr name="TextBox 17" id="17"/>
          <p:cNvSpPr txBox="true"/>
          <p:nvPr/>
        </p:nvSpPr>
        <p:spPr>
          <a:xfrm rot="0">
            <a:off x="1936591" y="952500"/>
            <a:ext cx="5680865" cy="663408"/>
          </a:xfrm>
          <a:prstGeom prst="rect">
            <a:avLst/>
          </a:prstGeom>
        </p:spPr>
        <p:txBody>
          <a:bodyPr anchor="t" rtlCol="false" tIns="0" lIns="0" bIns="0" rIns="0">
            <a:spAutoFit/>
          </a:bodyPr>
          <a:lstStyle/>
          <a:p>
            <a:pPr algn="l" marL="0" indent="0" lvl="0">
              <a:lnSpc>
                <a:spcPts val="5434"/>
              </a:lnSpc>
              <a:spcBef>
                <a:spcPct val="0"/>
              </a:spcBef>
            </a:pPr>
            <a:r>
              <a:rPr lang="en-US" sz="3881">
                <a:solidFill>
                  <a:srgbClr val="121A4E"/>
                </a:solidFill>
                <a:latin typeface="Montserrat Classic Bold"/>
              </a:rPr>
              <a:t> Factors of Ai</a:t>
            </a:r>
          </a:p>
        </p:txBody>
      </p:sp>
      <p:sp>
        <p:nvSpPr>
          <p:cNvPr name="TextBox 18" id="18"/>
          <p:cNvSpPr txBox="true"/>
          <p:nvPr/>
        </p:nvSpPr>
        <p:spPr>
          <a:xfrm rot="0">
            <a:off x="2098232" y="2889046"/>
            <a:ext cx="7472154" cy="2023668"/>
          </a:xfrm>
          <a:prstGeom prst="rect">
            <a:avLst/>
          </a:prstGeom>
        </p:spPr>
        <p:txBody>
          <a:bodyPr anchor="t" rtlCol="false" tIns="0" lIns="0" bIns="0" rIns="0">
            <a:spAutoFit/>
          </a:bodyPr>
          <a:lstStyle/>
          <a:p>
            <a:pPr algn="l">
              <a:lnSpc>
                <a:spcPts val="2265"/>
              </a:lnSpc>
            </a:pPr>
            <a:r>
              <a:rPr lang="en-US" sz="1562">
                <a:solidFill>
                  <a:srgbClr val="121A4E"/>
                </a:solidFill>
                <a:latin typeface="Lexend Deca"/>
              </a:rPr>
              <a:t>Inn</a:t>
            </a:r>
            <a:r>
              <a:rPr lang="en-US" sz="1562" strike="noStrike" u="none">
                <a:solidFill>
                  <a:srgbClr val="121A4E"/>
                </a:solidFill>
                <a:latin typeface="Lexend Deca"/>
              </a:rPr>
              <a:t>ovations in Algorithms</a:t>
            </a:r>
            <a:r>
              <a:rPr lang="en-US" sz="1562" strike="noStrike" u="none">
                <a:solidFill>
                  <a:srgbClr val="0F0F0F"/>
                </a:solidFill>
                <a:latin typeface="Lexend Deca"/>
              </a:rPr>
              <a:t>: Machine learning, neural networks, and deep learning advancements have greatly enhanced AI's capabilities.</a:t>
            </a:r>
          </a:p>
          <a:p>
            <a:pPr algn="l">
              <a:lnSpc>
                <a:spcPts val="2265"/>
              </a:lnSpc>
            </a:pPr>
            <a:r>
              <a:rPr lang="en-US" sz="1562" strike="noStrike" u="none">
                <a:solidFill>
                  <a:srgbClr val="0F0F0F"/>
                </a:solidFill>
                <a:latin typeface="Lexend Deca"/>
              </a:rPr>
              <a:t> Example: DeepMind has achieved significant breakthrough in NLP</a:t>
            </a:r>
          </a:p>
          <a:p>
            <a:pPr algn="l">
              <a:lnSpc>
                <a:spcPts val="2265"/>
              </a:lnSpc>
            </a:pPr>
            <a:r>
              <a:rPr lang="en-US" sz="1562" strike="noStrike" u="none">
                <a:solidFill>
                  <a:srgbClr val="0F0F0F"/>
                </a:solidFill>
                <a:latin typeface="Lexend Deca"/>
              </a:rPr>
              <a:t>I</a:t>
            </a:r>
            <a:r>
              <a:rPr lang="en-US" sz="1562" strike="noStrike" u="none">
                <a:solidFill>
                  <a:srgbClr val="121A4E"/>
                </a:solidFill>
                <a:latin typeface="Lexend Deca"/>
              </a:rPr>
              <a:t>ncreased Computational Power:</a:t>
            </a:r>
            <a:r>
              <a:rPr lang="en-US" sz="1562" strike="noStrike" u="none">
                <a:solidFill>
                  <a:srgbClr val="0F0F0F"/>
                </a:solidFill>
                <a:latin typeface="Lexend Deca"/>
              </a:rPr>
              <a:t> Advances in hardware, such as GPUs and TPUs, have made processing large datasets more efficient.</a:t>
            </a:r>
          </a:p>
          <a:p>
            <a:pPr algn="l">
              <a:lnSpc>
                <a:spcPts val="2265"/>
              </a:lnSpc>
            </a:pPr>
            <a:r>
              <a:rPr lang="en-US" sz="1562" strike="noStrike" u="none">
                <a:solidFill>
                  <a:srgbClr val="0F0F0F"/>
                </a:solidFill>
                <a:latin typeface="Lexend Deca"/>
              </a:rPr>
              <a:t> Example: NVIDIA's GPUs are integral to training complex AI models.</a:t>
            </a:r>
          </a:p>
          <a:p>
            <a:pPr algn="l">
              <a:lnSpc>
                <a:spcPts val="2555"/>
              </a:lnSpc>
            </a:pPr>
          </a:p>
        </p:txBody>
      </p:sp>
      <p:sp>
        <p:nvSpPr>
          <p:cNvPr name="TextBox 19" id="19"/>
          <p:cNvSpPr txBox="true"/>
          <p:nvPr/>
        </p:nvSpPr>
        <p:spPr>
          <a:xfrm rot="0">
            <a:off x="1936591" y="5868455"/>
            <a:ext cx="7472154" cy="2896793"/>
          </a:xfrm>
          <a:prstGeom prst="rect">
            <a:avLst/>
          </a:prstGeom>
        </p:spPr>
        <p:txBody>
          <a:bodyPr anchor="t" rtlCol="false" tIns="0" lIns="0" bIns="0" rIns="0">
            <a:spAutoFit/>
          </a:bodyPr>
          <a:lstStyle/>
          <a:p>
            <a:pPr algn="l">
              <a:lnSpc>
                <a:spcPts val="2555"/>
              </a:lnSpc>
            </a:pPr>
            <a:r>
              <a:rPr lang="en-US" sz="1762">
                <a:solidFill>
                  <a:srgbClr val="121A4E"/>
                </a:solidFill>
                <a:latin typeface="Lexend Deca"/>
              </a:rPr>
              <a:t>B</a:t>
            </a:r>
            <a:r>
              <a:rPr lang="en-US" sz="1762" strike="noStrike" u="none">
                <a:solidFill>
                  <a:srgbClr val="121A4E"/>
                </a:solidFill>
                <a:latin typeface="Lexend Deca"/>
              </a:rPr>
              <a:t>ig Data: </a:t>
            </a:r>
            <a:r>
              <a:rPr lang="en-US" sz="1762" strike="noStrike" u="none">
                <a:solidFill>
                  <a:srgbClr val="000000"/>
                </a:solidFill>
                <a:latin typeface="Lexend Deca"/>
              </a:rPr>
              <a:t>The massive amounts of data generated by digital activities are crucial for training AI models.</a:t>
            </a:r>
          </a:p>
          <a:p>
            <a:pPr algn="l">
              <a:lnSpc>
                <a:spcPts val="2555"/>
              </a:lnSpc>
            </a:pPr>
            <a:r>
              <a:rPr lang="en-US" sz="1762" strike="noStrike" u="none">
                <a:solidFill>
                  <a:srgbClr val="000000"/>
                </a:solidFill>
                <a:latin typeface="Lexend Deca"/>
              </a:rPr>
              <a:t>Example: Social media platforms like Facebook and Twitter generate vast amounts of data used to understand user behaviour.</a:t>
            </a:r>
          </a:p>
          <a:p>
            <a:pPr algn="l">
              <a:lnSpc>
                <a:spcPts val="2555"/>
              </a:lnSpc>
            </a:pPr>
            <a:r>
              <a:rPr lang="en-US" sz="1762" strike="noStrike" u="none">
                <a:solidFill>
                  <a:srgbClr val="121A4E"/>
                </a:solidFill>
                <a:latin typeface="Lexend Deca"/>
              </a:rPr>
              <a:t>Data-Driven Insights: </a:t>
            </a:r>
            <a:r>
              <a:rPr lang="en-US" sz="1762" strike="noStrike" u="none">
                <a:solidFill>
                  <a:srgbClr val="000000"/>
                </a:solidFill>
                <a:latin typeface="Lexend Deca"/>
              </a:rPr>
              <a:t>AI systems utilize big data to make accurate predictions and decisions.</a:t>
            </a:r>
          </a:p>
          <a:p>
            <a:pPr algn="l">
              <a:lnSpc>
                <a:spcPts val="2555"/>
              </a:lnSpc>
            </a:pPr>
            <a:r>
              <a:rPr lang="en-US" sz="1762" strike="noStrike" u="none">
                <a:solidFill>
                  <a:srgbClr val="000000"/>
                </a:solidFill>
                <a:latin typeface="Lexend Deca"/>
              </a:rPr>
              <a:t>Example: In healthcare, AI models analyze patient data to predict disease outbreaks or recommend treatments.</a:t>
            </a:r>
          </a:p>
          <a:p>
            <a:pPr algn="l">
              <a:lnSpc>
                <a:spcPts val="255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797511" y="748302"/>
            <a:ext cx="12723704" cy="8843700"/>
            <a:chOff x="0" y="0"/>
            <a:chExt cx="3351099" cy="2329205"/>
          </a:xfrm>
        </p:grpSpPr>
        <p:sp>
          <p:nvSpPr>
            <p:cNvPr name="Freeform 4" id="4"/>
            <p:cNvSpPr/>
            <p:nvPr/>
          </p:nvSpPr>
          <p:spPr>
            <a:xfrm flipH="false" flipV="false" rot="0">
              <a:off x="0" y="0"/>
              <a:ext cx="3351099" cy="2329205"/>
            </a:xfrm>
            <a:custGeom>
              <a:avLst/>
              <a:gdLst/>
              <a:ahLst/>
              <a:cxnLst/>
              <a:rect r="r" b="b" t="t" l="l"/>
              <a:pathLst>
                <a:path h="2329205" w="3351099">
                  <a:moveTo>
                    <a:pt x="35899" y="0"/>
                  </a:moveTo>
                  <a:lnTo>
                    <a:pt x="3315200" y="0"/>
                  </a:lnTo>
                  <a:cubicBezTo>
                    <a:pt x="3335026" y="0"/>
                    <a:pt x="3351099" y="16073"/>
                    <a:pt x="3351099" y="35899"/>
                  </a:cubicBezTo>
                  <a:lnTo>
                    <a:pt x="3351099" y="2293306"/>
                  </a:lnTo>
                  <a:cubicBezTo>
                    <a:pt x="3351099" y="2313132"/>
                    <a:pt x="3335026" y="2329205"/>
                    <a:pt x="3315200" y="2329205"/>
                  </a:cubicBezTo>
                  <a:lnTo>
                    <a:pt x="35899" y="2329205"/>
                  </a:lnTo>
                  <a:cubicBezTo>
                    <a:pt x="16073" y="2329205"/>
                    <a:pt x="0" y="2313132"/>
                    <a:pt x="0" y="2293306"/>
                  </a:cubicBezTo>
                  <a:lnTo>
                    <a:pt x="0" y="35899"/>
                  </a:lnTo>
                  <a:cubicBezTo>
                    <a:pt x="0" y="16073"/>
                    <a:pt x="16073" y="0"/>
                    <a:pt x="35899" y="0"/>
                  </a:cubicBezTo>
                  <a:close/>
                </a:path>
              </a:pathLst>
            </a:custGeom>
            <a:solidFill>
              <a:srgbClr val="E4E1DD"/>
            </a:solidFill>
            <a:ln w="57150" cap="rnd">
              <a:solidFill>
                <a:srgbClr val="D69A30"/>
              </a:solidFill>
              <a:prstDash val="solid"/>
              <a:round/>
            </a:ln>
          </p:spPr>
        </p:sp>
        <p:sp>
          <p:nvSpPr>
            <p:cNvPr name="TextBox 5" id="5"/>
            <p:cNvSpPr txBox="true"/>
            <p:nvPr/>
          </p:nvSpPr>
          <p:spPr>
            <a:xfrm>
              <a:off x="0" y="-95250"/>
              <a:ext cx="3351099" cy="2424455"/>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1028700" y="1644725"/>
            <a:ext cx="3331524" cy="860220"/>
            <a:chOff x="0" y="0"/>
            <a:chExt cx="877438" cy="226560"/>
          </a:xfrm>
        </p:grpSpPr>
        <p:sp>
          <p:nvSpPr>
            <p:cNvPr name="Freeform 7" id="7"/>
            <p:cNvSpPr/>
            <p:nvPr/>
          </p:nvSpPr>
          <p:spPr>
            <a:xfrm flipH="false" flipV="false" rot="0">
              <a:off x="0" y="0"/>
              <a:ext cx="877438" cy="226560"/>
            </a:xfrm>
            <a:custGeom>
              <a:avLst/>
              <a:gdLst/>
              <a:ahLst/>
              <a:cxnLst/>
              <a:rect r="r" b="b" t="t" l="l"/>
              <a:pathLst>
                <a:path h="226560" w="877438">
                  <a:moveTo>
                    <a:pt x="113280" y="0"/>
                  </a:moveTo>
                  <a:lnTo>
                    <a:pt x="764158" y="0"/>
                  </a:lnTo>
                  <a:cubicBezTo>
                    <a:pt x="794202" y="0"/>
                    <a:pt x="823015" y="11935"/>
                    <a:pt x="844259" y="33179"/>
                  </a:cubicBezTo>
                  <a:cubicBezTo>
                    <a:pt x="865504" y="54423"/>
                    <a:pt x="877438" y="83236"/>
                    <a:pt x="877438" y="113280"/>
                  </a:cubicBezTo>
                  <a:lnTo>
                    <a:pt x="877438" y="113280"/>
                  </a:lnTo>
                  <a:cubicBezTo>
                    <a:pt x="877438" y="175843"/>
                    <a:pt x="826721" y="226560"/>
                    <a:pt x="764158" y="226560"/>
                  </a:cubicBezTo>
                  <a:lnTo>
                    <a:pt x="113280" y="226560"/>
                  </a:lnTo>
                  <a:cubicBezTo>
                    <a:pt x="83236" y="226560"/>
                    <a:pt x="54423" y="214625"/>
                    <a:pt x="33179" y="193381"/>
                  </a:cubicBezTo>
                  <a:cubicBezTo>
                    <a:pt x="11935" y="172137"/>
                    <a:pt x="0" y="143324"/>
                    <a:pt x="0" y="113280"/>
                  </a:cubicBezTo>
                  <a:lnTo>
                    <a:pt x="0" y="113280"/>
                  </a:lnTo>
                  <a:cubicBezTo>
                    <a:pt x="0" y="83236"/>
                    <a:pt x="11935" y="54423"/>
                    <a:pt x="33179" y="33179"/>
                  </a:cubicBezTo>
                  <a:cubicBezTo>
                    <a:pt x="54423" y="11935"/>
                    <a:pt x="83236" y="0"/>
                    <a:pt x="113280" y="0"/>
                  </a:cubicBezTo>
                  <a:close/>
                </a:path>
              </a:pathLst>
            </a:custGeom>
            <a:solidFill>
              <a:srgbClr val="121A4E"/>
            </a:solidFill>
            <a:ln w="57150" cap="rnd">
              <a:solidFill>
                <a:srgbClr val="D69A30"/>
              </a:solidFill>
              <a:prstDash val="solid"/>
              <a:round/>
            </a:ln>
          </p:spPr>
        </p:sp>
        <p:sp>
          <p:nvSpPr>
            <p:cNvPr name="TextBox 8" id="8"/>
            <p:cNvSpPr txBox="true"/>
            <p:nvPr/>
          </p:nvSpPr>
          <p:spPr>
            <a:xfrm>
              <a:off x="0" y="-66675"/>
              <a:ext cx="877438" cy="293235"/>
            </a:xfrm>
            <a:prstGeom prst="rect">
              <a:avLst/>
            </a:prstGeom>
          </p:spPr>
          <p:txBody>
            <a:bodyPr anchor="ctr" rtlCol="false" tIns="50800" lIns="50800" bIns="50800" rIns="50800"/>
            <a:lstStyle/>
            <a:p>
              <a:pPr algn="ctr">
                <a:lnSpc>
                  <a:spcPts val="2572"/>
                </a:lnSpc>
              </a:pPr>
              <a:r>
                <a:rPr lang="en-US" sz="1588">
                  <a:solidFill>
                    <a:srgbClr val="FFFFFF"/>
                  </a:solidFill>
                  <a:latin typeface="Montserrat Bold"/>
                </a:rPr>
                <a:t>Demand for Automation</a:t>
              </a:r>
            </a:p>
          </p:txBody>
        </p:sp>
      </p:grpSp>
      <p:grpSp>
        <p:nvGrpSpPr>
          <p:cNvPr name="Group 9" id="9"/>
          <p:cNvGrpSpPr/>
          <p:nvPr/>
        </p:nvGrpSpPr>
        <p:grpSpPr>
          <a:xfrm rot="0">
            <a:off x="1028700" y="5367854"/>
            <a:ext cx="3331524" cy="860220"/>
            <a:chOff x="0" y="0"/>
            <a:chExt cx="877438" cy="226560"/>
          </a:xfrm>
        </p:grpSpPr>
        <p:sp>
          <p:nvSpPr>
            <p:cNvPr name="Freeform 10" id="10"/>
            <p:cNvSpPr/>
            <p:nvPr/>
          </p:nvSpPr>
          <p:spPr>
            <a:xfrm flipH="false" flipV="false" rot="0">
              <a:off x="0" y="0"/>
              <a:ext cx="877438" cy="226560"/>
            </a:xfrm>
            <a:custGeom>
              <a:avLst/>
              <a:gdLst/>
              <a:ahLst/>
              <a:cxnLst/>
              <a:rect r="r" b="b" t="t" l="l"/>
              <a:pathLst>
                <a:path h="226560" w="877438">
                  <a:moveTo>
                    <a:pt x="113280" y="0"/>
                  </a:moveTo>
                  <a:lnTo>
                    <a:pt x="764158" y="0"/>
                  </a:lnTo>
                  <a:cubicBezTo>
                    <a:pt x="794202" y="0"/>
                    <a:pt x="823015" y="11935"/>
                    <a:pt x="844259" y="33179"/>
                  </a:cubicBezTo>
                  <a:cubicBezTo>
                    <a:pt x="865504" y="54423"/>
                    <a:pt x="877438" y="83236"/>
                    <a:pt x="877438" y="113280"/>
                  </a:cubicBezTo>
                  <a:lnTo>
                    <a:pt x="877438" y="113280"/>
                  </a:lnTo>
                  <a:cubicBezTo>
                    <a:pt x="877438" y="175843"/>
                    <a:pt x="826721" y="226560"/>
                    <a:pt x="764158" y="226560"/>
                  </a:cubicBezTo>
                  <a:lnTo>
                    <a:pt x="113280" y="226560"/>
                  </a:lnTo>
                  <a:cubicBezTo>
                    <a:pt x="83236" y="226560"/>
                    <a:pt x="54423" y="214625"/>
                    <a:pt x="33179" y="193381"/>
                  </a:cubicBezTo>
                  <a:cubicBezTo>
                    <a:pt x="11935" y="172137"/>
                    <a:pt x="0" y="143324"/>
                    <a:pt x="0" y="113280"/>
                  </a:cubicBezTo>
                  <a:lnTo>
                    <a:pt x="0" y="113280"/>
                  </a:lnTo>
                  <a:cubicBezTo>
                    <a:pt x="0" y="83236"/>
                    <a:pt x="11935" y="54423"/>
                    <a:pt x="33179" y="33179"/>
                  </a:cubicBezTo>
                  <a:cubicBezTo>
                    <a:pt x="54423" y="11935"/>
                    <a:pt x="83236" y="0"/>
                    <a:pt x="113280" y="0"/>
                  </a:cubicBezTo>
                  <a:close/>
                </a:path>
              </a:pathLst>
            </a:custGeom>
            <a:solidFill>
              <a:srgbClr val="121A4E"/>
            </a:solidFill>
            <a:ln w="57150" cap="rnd">
              <a:solidFill>
                <a:srgbClr val="D69A30"/>
              </a:solidFill>
              <a:prstDash val="solid"/>
              <a:round/>
            </a:ln>
          </p:spPr>
        </p:sp>
        <p:sp>
          <p:nvSpPr>
            <p:cNvPr name="TextBox 11" id="11"/>
            <p:cNvSpPr txBox="true"/>
            <p:nvPr/>
          </p:nvSpPr>
          <p:spPr>
            <a:xfrm>
              <a:off x="0" y="-66675"/>
              <a:ext cx="877438" cy="293235"/>
            </a:xfrm>
            <a:prstGeom prst="rect">
              <a:avLst/>
            </a:prstGeom>
          </p:spPr>
          <p:txBody>
            <a:bodyPr anchor="ctr" rtlCol="false" tIns="50800" lIns="50800" bIns="50800" rIns="50800"/>
            <a:lstStyle/>
            <a:p>
              <a:pPr algn="ctr">
                <a:lnSpc>
                  <a:spcPts val="2572"/>
                </a:lnSpc>
              </a:pPr>
              <a:r>
                <a:rPr lang="en-US" sz="1588">
                  <a:solidFill>
                    <a:srgbClr val="FFFFFF"/>
                  </a:solidFill>
                  <a:latin typeface="Montserrat Bold"/>
                </a:rPr>
                <a:t>Need for Robust Regulatory Frameworks</a:t>
              </a:r>
            </a:p>
          </p:txBody>
        </p:sp>
      </p:grpSp>
      <p:grpSp>
        <p:nvGrpSpPr>
          <p:cNvPr name="Group 12" id="12"/>
          <p:cNvGrpSpPr>
            <a:grpSpLocks noChangeAspect="true"/>
          </p:cNvGrpSpPr>
          <p:nvPr/>
        </p:nvGrpSpPr>
        <p:grpSpPr>
          <a:xfrm rot="0">
            <a:off x="12138647" y="1644725"/>
            <a:ext cx="4765138" cy="7100634"/>
            <a:chOff x="0" y="0"/>
            <a:chExt cx="3663950" cy="5459730"/>
          </a:xfrm>
        </p:grpSpPr>
        <p:sp>
          <p:nvSpPr>
            <p:cNvPr name="Freeform 13" id="13"/>
            <p:cNvSpPr/>
            <p:nvPr/>
          </p:nvSpPr>
          <p:spPr>
            <a:xfrm flipH="false" flipV="false" rot="0">
              <a:off x="31750" y="31750"/>
              <a:ext cx="3600450" cy="5396230"/>
            </a:xfrm>
            <a:custGeom>
              <a:avLst/>
              <a:gdLst/>
              <a:ahLst/>
              <a:cxnLst/>
              <a:rect r="r" b="b" t="t" l="l"/>
              <a:pathLst>
                <a:path h="5396230" w="3600450">
                  <a:moveTo>
                    <a:pt x="3600450" y="5036820"/>
                  </a:moveTo>
                  <a:cubicBezTo>
                    <a:pt x="3600450" y="5236210"/>
                    <a:pt x="3439160" y="5396230"/>
                    <a:pt x="3241040" y="5396230"/>
                  </a:cubicBezTo>
                  <a:lnTo>
                    <a:pt x="359410" y="5396230"/>
                  </a:lnTo>
                  <a:cubicBezTo>
                    <a:pt x="160020" y="5396230"/>
                    <a:pt x="0" y="5234940"/>
                    <a:pt x="0" y="5036820"/>
                  </a:cubicBezTo>
                  <a:lnTo>
                    <a:pt x="0" y="359410"/>
                  </a:lnTo>
                  <a:cubicBezTo>
                    <a:pt x="0" y="160020"/>
                    <a:pt x="161290" y="0"/>
                    <a:pt x="359410" y="0"/>
                  </a:cubicBezTo>
                  <a:lnTo>
                    <a:pt x="3239770" y="0"/>
                  </a:lnTo>
                  <a:cubicBezTo>
                    <a:pt x="3439160" y="0"/>
                    <a:pt x="3599180" y="161290"/>
                    <a:pt x="3599180" y="359410"/>
                  </a:cubicBezTo>
                  <a:lnTo>
                    <a:pt x="3600450" y="5036820"/>
                  </a:lnTo>
                  <a:close/>
                </a:path>
              </a:pathLst>
            </a:custGeom>
            <a:blipFill>
              <a:blip r:embed="rId3"/>
              <a:stretch>
                <a:fillRect l="-62477" t="0" r="-62477" b="0"/>
              </a:stretch>
            </a:blipFill>
          </p:spPr>
        </p:sp>
        <p:sp>
          <p:nvSpPr>
            <p:cNvPr name="Freeform 14" id="14"/>
            <p:cNvSpPr/>
            <p:nvPr/>
          </p:nvSpPr>
          <p:spPr>
            <a:xfrm flipH="false" flipV="false" rot="0">
              <a:off x="0" y="0"/>
              <a:ext cx="3663950" cy="5459730"/>
            </a:xfrm>
            <a:custGeom>
              <a:avLst/>
              <a:gdLst/>
              <a:ahLst/>
              <a:cxnLst/>
              <a:rect r="r" b="b" t="t" l="l"/>
              <a:pathLst>
                <a:path h="5459730" w="3663950">
                  <a:moveTo>
                    <a:pt x="3271520" y="5459730"/>
                  </a:moveTo>
                  <a:lnTo>
                    <a:pt x="391160" y="5459730"/>
                  </a:lnTo>
                  <a:cubicBezTo>
                    <a:pt x="175260" y="5459730"/>
                    <a:pt x="0" y="5284470"/>
                    <a:pt x="0" y="5068570"/>
                  </a:cubicBezTo>
                  <a:lnTo>
                    <a:pt x="0" y="391160"/>
                  </a:lnTo>
                  <a:cubicBezTo>
                    <a:pt x="0" y="175260"/>
                    <a:pt x="175260" y="0"/>
                    <a:pt x="391160" y="0"/>
                  </a:cubicBezTo>
                  <a:lnTo>
                    <a:pt x="3271520" y="0"/>
                  </a:lnTo>
                  <a:cubicBezTo>
                    <a:pt x="3487420" y="0"/>
                    <a:pt x="3662680" y="175260"/>
                    <a:pt x="3662680" y="391160"/>
                  </a:cubicBezTo>
                  <a:lnTo>
                    <a:pt x="3662680" y="5067300"/>
                  </a:lnTo>
                  <a:cubicBezTo>
                    <a:pt x="3663950" y="5284470"/>
                    <a:pt x="3487420" y="5459730"/>
                    <a:pt x="3271520" y="5459730"/>
                  </a:cubicBezTo>
                  <a:close/>
                  <a:moveTo>
                    <a:pt x="391160" y="63500"/>
                  </a:moveTo>
                  <a:cubicBezTo>
                    <a:pt x="210820" y="63500"/>
                    <a:pt x="63500" y="210820"/>
                    <a:pt x="63500" y="391160"/>
                  </a:cubicBezTo>
                  <a:lnTo>
                    <a:pt x="63500" y="5067300"/>
                  </a:lnTo>
                  <a:cubicBezTo>
                    <a:pt x="63500" y="5248910"/>
                    <a:pt x="210820" y="5394960"/>
                    <a:pt x="391160" y="5394960"/>
                  </a:cubicBezTo>
                  <a:lnTo>
                    <a:pt x="3271520" y="5394960"/>
                  </a:lnTo>
                  <a:cubicBezTo>
                    <a:pt x="3453130" y="5394960"/>
                    <a:pt x="3599180" y="5247640"/>
                    <a:pt x="3599180" y="5067300"/>
                  </a:cubicBezTo>
                  <a:lnTo>
                    <a:pt x="3599180" y="391160"/>
                  </a:lnTo>
                  <a:cubicBezTo>
                    <a:pt x="3599180" y="209550"/>
                    <a:pt x="3451860" y="63500"/>
                    <a:pt x="3271520" y="63500"/>
                  </a:cubicBezTo>
                  <a:lnTo>
                    <a:pt x="391160" y="63500"/>
                  </a:lnTo>
                  <a:close/>
                </a:path>
              </a:pathLst>
            </a:custGeom>
            <a:solidFill>
              <a:srgbClr val="D69A30"/>
            </a:solidFill>
          </p:spPr>
        </p:sp>
      </p:grpSp>
      <p:sp>
        <p:nvSpPr>
          <p:cNvPr name="Freeform 15" id="15"/>
          <p:cNvSpPr/>
          <p:nvPr/>
        </p:nvSpPr>
        <p:spPr>
          <a:xfrm flipH="false" flipV="false" rot="0">
            <a:off x="9669827" y="2533520"/>
            <a:ext cx="2380691" cy="2386658"/>
          </a:xfrm>
          <a:custGeom>
            <a:avLst/>
            <a:gdLst/>
            <a:ahLst/>
            <a:cxnLst/>
            <a:rect r="r" b="b" t="t" l="l"/>
            <a:pathLst>
              <a:path h="2386658" w="2380691">
                <a:moveTo>
                  <a:pt x="0" y="0"/>
                </a:moveTo>
                <a:lnTo>
                  <a:pt x="2380692" y="0"/>
                </a:lnTo>
                <a:lnTo>
                  <a:pt x="2380692" y="2386658"/>
                </a:lnTo>
                <a:lnTo>
                  <a:pt x="0" y="23866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9924660" y="6228074"/>
            <a:ext cx="2125859" cy="2604422"/>
          </a:xfrm>
          <a:custGeom>
            <a:avLst/>
            <a:gdLst/>
            <a:ahLst/>
            <a:cxnLst/>
            <a:rect r="r" b="b" t="t" l="l"/>
            <a:pathLst>
              <a:path h="2604422" w="2125859">
                <a:moveTo>
                  <a:pt x="0" y="0"/>
                </a:moveTo>
                <a:lnTo>
                  <a:pt x="2125859" y="0"/>
                </a:lnTo>
                <a:lnTo>
                  <a:pt x="2125859" y="2604422"/>
                </a:lnTo>
                <a:lnTo>
                  <a:pt x="0" y="26044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1936591" y="809868"/>
            <a:ext cx="5680865" cy="663408"/>
          </a:xfrm>
          <a:prstGeom prst="rect">
            <a:avLst/>
          </a:prstGeom>
        </p:spPr>
        <p:txBody>
          <a:bodyPr anchor="t" rtlCol="false" tIns="0" lIns="0" bIns="0" rIns="0">
            <a:spAutoFit/>
          </a:bodyPr>
          <a:lstStyle/>
          <a:p>
            <a:pPr algn="l" marL="0" indent="0" lvl="0">
              <a:lnSpc>
                <a:spcPts val="5434"/>
              </a:lnSpc>
              <a:spcBef>
                <a:spcPct val="0"/>
              </a:spcBef>
            </a:pPr>
            <a:r>
              <a:rPr lang="en-US" sz="3881">
                <a:solidFill>
                  <a:srgbClr val="121A4E"/>
                </a:solidFill>
                <a:latin typeface="Montserrat Classic Bold"/>
              </a:rPr>
              <a:t> Factors of Ai</a:t>
            </a:r>
          </a:p>
        </p:txBody>
      </p:sp>
      <p:sp>
        <p:nvSpPr>
          <p:cNvPr name="TextBox 18" id="18"/>
          <p:cNvSpPr txBox="true"/>
          <p:nvPr/>
        </p:nvSpPr>
        <p:spPr>
          <a:xfrm rot="0">
            <a:off x="1936591" y="2485895"/>
            <a:ext cx="7472154" cy="3425825"/>
          </a:xfrm>
          <a:prstGeom prst="rect">
            <a:avLst/>
          </a:prstGeom>
        </p:spPr>
        <p:txBody>
          <a:bodyPr anchor="t" rtlCol="false" tIns="0" lIns="0" bIns="0" rIns="0">
            <a:spAutoFit/>
          </a:bodyPr>
          <a:lstStyle/>
          <a:p>
            <a:pPr algn="l">
              <a:lnSpc>
                <a:spcPts val="2319"/>
              </a:lnSpc>
            </a:pPr>
            <a:r>
              <a:rPr lang="en-US" sz="1599">
                <a:solidFill>
                  <a:srgbClr val="121A4E"/>
                </a:solidFill>
                <a:latin typeface="Lexend Deca"/>
              </a:rPr>
              <a:t>Efficiency and Pr</a:t>
            </a:r>
            <a:r>
              <a:rPr lang="en-US" sz="1599" strike="noStrike" u="none">
                <a:solidFill>
                  <a:srgbClr val="121A4E"/>
                </a:solidFill>
                <a:latin typeface="Lexend Deca"/>
              </a:rPr>
              <a:t>oductivity: </a:t>
            </a:r>
            <a:r>
              <a:rPr lang="en-US" sz="1599" strike="noStrike" u="none">
                <a:solidFill>
                  <a:srgbClr val="000000"/>
                </a:solidFill>
                <a:latin typeface="Lexend Deca"/>
              </a:rPr>
              <a:t>AI-driven automation can perform repetitive tasks faster and with fewer errors than humans.</a:t>
            </a:r>
          </a:p>
          <a:p>
            <a:pPr algn="l">
              <a:lnSpc>
                <a:spcPts val="2319"/>
              </a:lnSpc>
            </a:pPr>
            <a:r>
              <a:rPr lang="en-US" sz="1599" strike="noStrike" u="none">
                <a:solidFill>
                  <a:srgbClr val="000000"/>
                </a:solidFill>
                <a:latin typeface="Lexend Deca"/>
              </a:rPr>
              <a:t>Example: AI-powered robots in manufacturing assemble products with precision, reducing costs and increasing output.</a:t>
            </a:r>
          </a:p>
          <a:p>
            <a:pPr algn="l">
              <a:lnSpc>
                <a:spcPts val="2319"/>
              </a:lnSpc>
            </a:pPr>
            <a:r>
              <a:rPr lang="en-US" sz="1599" strike="noStrike" u="none">
                <a:solidFill>
                  <a:srgbClr val="121A4E"/>
                </a:solidFill>
                <a:latin typeface="Lexend Deca"/>
              </a:rPr>
              <a:t>Operational Efficiency: </a:t>
            </a:r>
            <a:r>
              <a:rPr lang="en-US" sz="1599" strike="noStrike" u="none">
                <a:solidFill>
                  <a:srgbClr val="000000"/>
                </a:solidFill>
                <a:latin typeface="Lexend Deca"/>
              </a:rPr>
              <a:t>Automation in sectors like finance, where AI handles trading, fraud detection, and customer service.: Automation in sectors like finance, where AI handles trading, fraud detection, and customer service.</a:t>
            </a:r>
          </a:p>
          <a:p>
            <a:pPr algn="l">
              <a:lnSpc>
                <a:spcPts val="2319"/>
              </a:lnSpc>
            </a:pPr>
            <a:r>
              <a:rPr lang="en-US" sz="1599" strike="noStrike" u="none">
                <a:solidFill>
                  <a:srgbClr val="000000"/>
                </a:solidFill>
                <a:latin typeface="Lexend Deca"/>
              </a:rPr>
              <a:t>Example: AI algorithms in finance optimize trading strategies and detect fraudulent transactions.</a:t>
            </a:r>
          </a:p>
          <a:p>
            <a:pPr algn="l">
              <a:lnSpc>
                <a:spcPts val="2319"/>
              </a:lnSpc>
            </a:pPr>
          </a:p>
          <a:p>
            <a:pPr algn="l">
              <a:lnSpc>
                <a:spcPts val="2319"/>
              </a:lnSpc>
            </a:pPr>
          </a:p>
        </p:txBody>
      </p:sp>
      <p:sp>
        <p:nvSpPr>
          <p:cNvPr name="TextBox 19" id="19"/>
          <p:cNvSpPr txBox="true"/>
          <p:nvPr/>
        </p:nvSpPr>
        <p:spPr>
          <a:xfrm rot="0">
            <a:off x="1938994" y="6351982"/>
            <a:ext cx="7472154" cy="2282825"/>
          </a:xfrm>
          <a:prstGeom prst="rect">
            <a:avLst/>
          </a:prstGeom>
        </p:spPr>
        <p:txBody>
          <a:bodyPr anchor="t" rtlCol="false" tIns="0" lIns="0" bIns="0" rIns="0">
            <a:spAutoFit/>
          </a:bodyPr>
          <a:lstStyle/>
          <a:p>
            <a:pPr algn="l">
              <a:lnSpc>
                <a:spcPts val="2319"/>
              </a:lnSpc>
            </a:pPr>
            <a:r>
              <a:rPr lang="en-US" sz="1599">
                <a:solidFill>
                  <a:srgbClr val="121A4E"/>
                </a:solidFill>
                <a:latin typeface="Lexend Deca"/>
              </a:rPr>
              <a:t>Le</a:t>
            </a:r>
            <a:r>
              <a:rPr lang="en-US" sz="1599" strike="noStrike" u="none">
                <a:solidFill>
                  <a:srgbClr val="121A4E"/>
                </a:solidFill>
                <a:latin typeface="Lexend Deca"/>
              </a:rPr>
              <a:t>gal and Ethical Standards: </a:t>
            </a:r>
            <a:r>
              <a:rPr lang="en-US" sz="1599" strike="noStrike" u="none">
                <a:solidFill>
                  <a:srgbClr val="000000"/>
                </a:solidFill>
                <a:latin typeface="Lexend Deca"/>
              </a:rPr>
              <a:t>Regulations ensure AI is developed and used responsibly.</a:t>
            </a:r>
          </a:p>
          <a:p>
            <a:pPr algn="l">
              <a:lnSpc>
                <a:spcPts val="2319"/>
              </a:lnSpc>
            </a:pPr>
            <a:r>
              <a:rPr lang="en-US" sz="1599" strike="noStrike" u="none">
                <a:solidFill>
                  <a:srgbClr val="000000"/>
                </a:solidFill>
                <a:latin typeface="Lexend Deca"/>
              </a:rPr>
              <a:t>Example: The EU’s GDPR impacts how AI systems handle personal data.</a:t>
            </a:r>
          </a:p>
          <a:p>
            <a:pPr algn="l">
              <a:lnSpc>
                <a:spcPts val="2319"/>
              </a:lnSpc>
            </a:pPr>
            <a:r>
              <a:rPr lang="en-US" sz="1599" strike="noStrike" u="none">
                <a:solidFill>
                  <a:srgbClr val="121A4E"/>
                </a:solidFill>
                <a:latin typeface="Lexend Deca"/>
              </a:rPr>
              <a:t>Safety and Accountability: </a:t>
            </a:r>
            <a:r>
              <a:rPr lang="en-US" sz="1599" strike="noStrike" u="none">
                <a:solidFill>
                  <a:srgbClr val="000000"/>
                </a:solidFill>
                <a:latin typeface="Lexend Deca"/>
              </a:rPr>
              <a:t>Automation in sectors like finance, where AI handles trading, fraud detection, and customer service.</a:t>
            </a:r>
          </a:p>
          <a:p>
            <a:pPr algn="l">
              <a:lnSpc>
                <a:spcPts val="2319"/>
              </a:lnSpc>
            </a:pPr>
            <a:r>
              <a:rPr lang="en-US" sz="1599" strike="noStrike" u="none">
                <a:solidFill>
                  <a:srgbClr val="000000"/>
                </a:solidFill>
                <a:latin typeface="Lexend Deca"/>
              </a:rPr>
              <a:t>Example: The proposed EU AI Act aims to create a legal framework for AI development and usage.</a:t>
            </a:r>
          </a:p>
          <a:p>
            <a:pPr algn="l">
              <a:lnSpc>
                <a:spcPts val="231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797511" y="748302"/>
            <a:ext cx="12723704" cy="8843700"/>
            <a:chOff x="0" y="0"/>
            <a:chExt cx="3351099" cy="2329205"/>
          </a:xfrm>
        </p:grpSpPr>
        <p:sp>
          <p:nvSpPr>
            <p:cNvPr name="Freeform 4" id="4"/>
            <p:cNvSpPr/>
            <p:nvPr/>
          </p:nvSpPr>
          <p:spPr>
            <a:xfrm flipH="false" flipV="false" rot="0">
              <a:off x="0" y="0"/>
              <a:ext cx="3351099" cy="2329205"/>
            </a:xfrm>
            <a:custGeom>
              <a:avLst/>
              <a:gdLst/>
              <a:ahLst/>
              <a:cxnLst/>
              <a:rect r="r" b="b" t="t" l="l"/>
              <a:pathLst>
                <a:path h="2329205" w="3351099">
                  <a:moveTo>
                    <a:pt x="35899" y="0"/>
                  </a:moveTo>
                  <a:lnTo>
                    <a:pt x="3315200" y="0"/>
                  </a:lnTo>
                  <a:cubicBezTo>
                    <a:pt x="3335026" y="0"/>
                    <a:pt x="3351099" y="16073"/>
                    <a:pt x="3351099" y="35899"/>
                  </a:cubicBezTo>
                  <a:lnTo>
                    <a:pt x="3351099" y="2293306"/>
                  </a:lnTo>
                  <a:cubicBezTo>
                    <a:pt x="3351099" y="2313132"/>
                    <a:pt x="3335026" y="2329205"/>
                    <a:pt x="3315200" y="2329205"/>
                  </a:cubicBezTo>
                  <a:lnTo>
                    <a:pt x="35899" y="2329205"/>
                  </a:lnTo>
                  <a:cubicBezTo>
                    <a:pt x="16073" y="2329205"/>
                    <a:pt x="0" y="2313132"/>
                    <a:pt x="0" y="2293306"/>
                  </a:cubicBezTo>
                  <a:lnTo>
                    <a:pt x="0" y="35899"/>
                  </a:lnTo>
                  <a:cubicBezTo>
                    <a:pt x="0" y="16073"/>
                    <a:pt x="16073" y="0"/>
                    <a:pt x="35899" y="0"/>
                  </a:cubicBezTo>
                  <a:close/>
                </a:path>
              </a:pathLst>
            </a:custGeom>
            <a:solidFill>
              <a:srgbClr val="E4E1DD"/>
            </a:solidFill>
            <a:ln w="57150" cap="rnd">
              <a:solidFill>
                <a:srgbClr val="D69A30"/>
              </a:solidFill>
              <a:prstDash val="solid"/>
              <a:round/>
            </a:ln>
          </p:spPr>
        </p:sp>
        <p:sp>
          <p:nvSpPr>
            <p:cNvPr name="TextBox 5" id="5"/>
            <p:cNvSpPr txBox="true"/>
            <p:nvPr/>
          </p:nvSpPr>
          <p:spPr>
            <a:xfrm>
              <a:off x="0" y="-95250"/>
              <a:ext cx="3351099" cy="2424455"/>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1028700" y="2113324"/>
            <a:ext cx="3331524" cy="860220"/>
            <a:chOff x="0" y="0"/>
            <a:chExt cx="877438" cy="226560"/>
          </a:xfrm>
        </p:grpSpPr>
        <p:sp>
          <p:nvSpPr>
            <p:cNvPr name="Freeform 7" id="7"/>
            <p:cNvSpPr/>
            <p:nvPr/>
          </p:nvSpPr>
          <p:spPr>
            <a:xfrm flipH="false" flipV="false" rot="0">
              <a:off x="0" y="0"/>
              <a:ext cx="877438" cy="226560"/>
            </a:xfrm>
            <a:custGeom>
              <a:avLst/>
              <a:gdLst/>
              <a:ahLst/>
              <a:cxnLst/>
              <a:rect r="r" b="b" t="t" l="l"/>
              <a:pathLst>
                <a:path h="226560" w="877438">
                  <a:moveTo>
                    <a:pt x="113280" y="0"/>
                  </a:moveTo>
                  <a:lnTo>
                    <a:pt x="764158" y="0"/>
                  </a:lnTo>
                  <a:cubicBezTo>
                    <a:pt x="794202" y="0"/>
                    <a:pt x="823015" y="11935"/>
                    <a:pt x="844259" y="33179"/>
                  </a:cubicBezTo>
                  <a:cubicBezTo>
                    <a:pt x="865504" y="54423"/>
                    <a:pt x="877438" y="83236"/>
                    <a:pt x="877438" y="113280"/>
                  </a:cubicBezTo>
                  <a:lnTo>
                    <a:pt x="877438" y="113280"/>
                  </a:lnTo>
                  <a:cubicBezTo>
                    <a:pt x="877438" y="175843"/>
                    <a:pt x="826721" y="226560"/>
                    <a:pt x="764158" y="226560"/>
                  </a:cubicBezTo>
                  <a:lnTo>
                    <a:pt x="113280" y="226560"/>
                  </a:lnTo>
                  <a:cubicBezTo>
                    <a:pt x="83236" y="226560"/>
                    <a:pt x="54423" y="214625"/>
                    <a:pt x="33179" y="193381"/>
                  </a:cubicBezTo>
                  <a:cubicBezTo>
                    <a:pt x="11935" y="172137"/>
                    <a:pt x="0" y="143324"/>
                    <a:pt x="0" y="113280"/>
                  </a:cubicBezTo>
                  <a:lnTo>
                    <a:pt x="0" y="113280"/>
                  </a:lnTo>
                  <a:cubicBezTo>
                    <a:pt x="0" y="83236"/>
                    <a:pt x="11935" y="54423"/>
                    <a:pt x="33179" y="33179"/>
                  </a:cubicBezTo>
                  <a:cubicBezTo>
                    <a:pt x="54423" y="11935"/>
                    <a:pt x="83236" y="0"/>
                    <a:pt x="113280" y="0"/>
                  </a:cubicBezTo>
                  <a:close/>
                </a:path>
              </a:pathLst>
            </a:custGeom>
            <a:solidFill>
              <a:srgbClr val="121A4E"/>
            </a:solidFill>
            <a:ln w="57150" cap="rnd">
              <a:solidFill>
                <a:srgbClr val="D69A30"/>
              </a:solidFill>
              <a:prstDash val="solid"/>
              <a:round/>
            </a:ln>
          </p:spPr>
        </p:sp>
        <p:sp>
          <p:nvSpPr>
            <p:cNvPr name="TextBox 8" id="8"/>
            <p:cNvSpPr txBox="true"/>
            <p:nvPr/>
          </p:nvSpPr>
          <p:spPr>
            <a:xfrm>
              <a:off x="0" y="-66675"/>
              <a:ext cx="877438" cy="293235"/>
            </a:xfrm>
            <a:prstGeom prst="rect">
              <a:avLst/>
            </a:prstGeom>
          </p:spPr>
          <p:txBody>
            <a:bodyPr anchor="ctr" rtlCol="false" tIns="50800" lIns="50800" bIns="50800" rIns="50800"/>
            <a:lstStyle/>
            <a:p>
              <a:pPr algn="ctr">
                <a:lnSpc>
                  <a:spcPts val="2572"/>
                </a:lnSpc>
              </a:pPr>
              <a:r>
                <a:rPr lang="en-US" sz="1588">
                  <a:solidFill>
                    <a:srgbClr val="FFFFFF"/>
                  </a:solidFill>
                  <a:latin typeface="Montserrat Bold"/>
                </a:rPr>
                <a:t>Ethical Considerations</a:t>
              </a:r>
            </a:p>
          </p:txBody>
        </p:sp>
      </p:grpSp>
      <p:grpSp>
        <p:nvGrpSpPr>
          <p:cNvPr name="Group 9" id="9"/>
          <p:cNvGrpSpPr/>
          <p:nvPr/>
        </p:nvGrpSpPr>
        <p:grpSpPr>
          <a:xfrm rot="0">
            <a:off x="1028700" y="5543222"/>
            <a:ext cx="3331524" cy="860220"/>
            <a:chOff x="0" y="0"/>
            <a:chExt cx="877438" cy="226560"/>
          </a:xfrm>
        </p:grpSpPr>
        <p:sp>
          <p:nvSpPr>
            <p:cNvPr name="Freeform 10" id="10"/>
            <p:cNvSpPr/>
            <p:nvPr/>
          </p:nvSpPr>
          <p:spPr>
            <a:xfrm flipH="false" flipV="false" rot="0">
              <a:off x="0" y="0"/>
              <a:ext cx="877438" cy="226560"/>
            </a:xfrm>
            <a:custGeom>
              <a:avLst/>
              <a:gdLst/>
              <a:ahLst/>
              <a:cxnLst/>
              <a:rect r="r" b="b" t="t" l="l"/>
              <a:pathLst>
                <a:path h="226560" w="877438">
                  <a:moveTo>
                    <a:pt x="113280" y="0"/>
                  </a:moveTo>
                  <a:lnTo>
                    <a:pt x="764158" y="0"/>
                  </a:lnTo>
                  <a:cubicBezTo>
                    <a:pt x="794202" y="0"/>
                    <a:pt x="823015" y="11935"/>
                    <a:pt x="844259" y="33179"/>
                  </a:cubicBezTo>
                  <a:cubicBezTo>
                    <a:pt x="865504" y="54423"/>
                    <a:pt x="877438" y="83236"/>
                    <a:pt x="877438" y="113280"/>
                  </a:cubicBezTo>
                  <a:lnTo>
                    <a:pt x="877438" y="113280"/>
                  </a:lnTo>
                  <a:cubicBezTo>
                    <a:pt x="877438" y="175843"/>
                    <a:pt x="826721" y="226560"/>
                    <a:pt x="764158" y="226560"/>
                  </a:cubicBezTo>
                  <a:lnTo>
                    <a:pt x="113280" y="226560"/>
                  </a:lnTo>
                  <a:cubicBezTo>
                    <a:pt x="83236" y="226560"/>
                    <a:pt x="54423" y="214625"/>
                    <a:pt x="33179" y="193381"/>
                  </a:cubicBezTo>
                  <a:cubicBezTo>
                    <a:pt x="11935" y="172137"/>
                    <a:pt x="0" y="143324"/>
                    <a:pt x="0" y="113280"/>
                  </a:cubicBezTo>
                  <a:lnTo>
                    <a:pt x="0" y="113280"/>
                  </a:lnTo>
                  <a:cubicBezTo>
                    <a:pt x="0" y="83236"/>
                    <a:pt x="11935" y="54423"/>
                    <a:pt x="33179" y="33179"/>
                  </a:cubicBezTo>
                  <a:cubicBezTo>
                    <a:pt x="54423" y="11935"/>
                    <a:pt x="83236" y="0"/>
                    <a:pt x="113280" y="0"/>
                  </a:cubicBezTo>
                  <a:close/>
                </a:path>
              </a:pathLst>
            </a:custGeom>
            <a:solidFill>
              <a:srgbClr val="121A4E"/>
            </a:solidFill>
            <a:ln w="57150" cap="rnd">
              <a:solidFill>
                <a:srgbClr val="D69A30"/>
              </a:solidFill>
              <a:prstDash val="solid"/>
              <a:round/>
            </a:ln>
          </p:spPr>
        </p:sp>
        <p:sp>
          <p:nvSpPr>
            <p:cNvPr name="TextBox 11" id="11"/>
            <p:cNvSpPr txBox="true"/>
            <p:nvPr/>
          </p:nvSpPr>
          <p:spPr>
            <a:xfrm>
              <a:off x="0" y="-66675"/>
              <a:ext cx="877438" cy="293235"/>
            </a:xfrm>
            <a:prstGeom prst="rect">
              <a:avLst/>
            </a:prstGeom>
          </p:spPr>
          <p:txBody>
            <a:bodyPr anchor="ctr" rtlCol="false" tIns="50800" lIns="50800" bIns="50800" rIns="50800"/>
            <a:lstStyle/>
            <a:p>
              <a:pPr algn="ctr">
                <a:lnSpc>
                  <a:spcPts val="2572"/>
                </a:lnSpc>
              </a:pPr>
              <a:r>
                <a:rPr lang="en-US" sz="1588">
                  <a:solidFill>
                    <a:srgbClr val="FFFFFF"/>
                  </a:solidFill>
                  <a:latin typeface="Montserrat Bold"/>
                </a:rPr>
                <a:t>Potential Job Displacement</a:t>
              </a:r>
            </a:p>
          </p:txBody>
        </p:sp>
      </p:grpSp>
      <p:grpSp>
        <p:nvGrpSpPr>
          <p:cNvPr name="Group 12" id="12"/>
          <p:cNvGrpSpPr>
            <a:grpSpLocks noChangeAspect="true"/>
          </p:cNvGrpSpPr>
          <p:nvPr/>
        </p:nvGrpSpPr>
        <p:grpSpPr>
          <a:xfrm rot="0">
            <a:off x="12138647" y="1644725"/>
            <a:ext cx="4765138" cy="7100634"/>
            <a:chOff x="0" y="0"/>
            <a:chExt cx="3663950" cy="5459730"/>
          </a:xfrm>
        </p:grpSpPr>
        <p:sp>
          <p:nvSpPr>
            <p:cNvPr name="Freeform 13" id="13"/>
            <p:cNvSpPr/>
            <p:nvPr/>
          </p:nvSpPr>
          <p:spPr>
            <a:xfrm flipH="false" flipV="false" rot="0">
              <a:off x="31750" y="31750"/>
              <a:ext cx="3600450" cy="5396230"/>
            </a:xfrm>
            <a:custGeom>
              <a:avLst/>
              <a:gdLst/>
              <a:ahLst/>
              <a:cxnLst/>
              <a:rect r="r" b="b" t="t" l="l"/>
              <a:pathLst>
                <a:path h="5396230" w="3600450">
                  <a:moveTo>
                    <a:pt x="3600450" y="5036820"/>
                  </a:moveTo>
                  <a:cubicBezTo>
                    <a:pt x="3600450" y="5236210"/>
                    <a:pt x="3439160" y="5396230"/>
                    <a:pt x="3241040" y="5396230"/>
                  </a:cubicBezTo>
                  <a:lnTo>
                    <a:pt x="359410" y="5396230"/>
                  </a:lnTo>
                  <a:cubicBezTo>
                    <a:pt x="160020" y="5396230"/>
                    <a:pt x="0" y="5234940"/>
                    <a:pt x="0" y="5036820"/>
                  </a:cubicBezTo>
                  <a:lnTo>
                    <a:pt x="0" y="359410"/>
                  </a:lnTo>
                  <a:cubicBezTo>
                    <a:pt x="0" y="160020"/>
                    <a:pt x="161290" y="0"/>
                    <a:pt x="359410" y="0"/>
                  </a:cubicBezTo>
                  <a:lnTo>
                    <a:pt x="3239770" y="0"/>
                  </a:lnTo>
                  <a:cubicBezTo>
                    <a:pt x="3439160" y="0"/>
                    <a:pt x="3599180" y="161290"/>
                    <a:pt x="3599180" y="359410"/>
                  </a:cubicBezTo>
                  <a:lnTo>
                    <a:pt x="3600450" y="5036820"/>
                  </a:lnTo>
                  <a:close/>
                </a:path>
              </a:pathLst>
            </a:custGeom>
            <a:blipFill>
              <a:blip r:embed="rId3"/>
              <a:stretch>
                <a:fillRect l="-46487" t="0" r="-46487" b="0"/>
              </a:stretch>
            </a:blipFill>
          </p:spPr>
        </p:sp>
        <p:sp>
          <p:nvSpPr>
            <p:cNvPr name="Freeform 14" id="14"/>
            <p:cNvSpPr/>
            <p:nvPr/>
          </p:nvSpPr>
          <p:spPr>
            <a:xfrm flipH="false" flipV="false" rot="0">
              <a:off x="0" y="0"/>
              <a:ext cx="3663950" cy="5459730"/>
            </a:xfrm>
            <a:custGeom>
              <a:avLst/>
              <a:gdLst/>
              <a:ahLst/>
              <a:cxnLst/>
              <a:rect r="r" b="b" t="t" l="l"/>
              <a:pathLst>
                <a:path h="5459730" w="3663950">
                  <a:moveTo>
                    <a:pt x="3271520" y="5459730"/>
                  </a:moveTo>
                  <a:lnTo>
                    <a:pt x="391160" y="5459730"/>
                  </a:lnTo>
                  <a:cubicBezTo>
                    <a:pt x="175260" y="5459730"/>
                    <a:pt x="0" y="5284470"/>
                    <a:pt x="0" y="5068570"/>
                  </a:cubicBezTo>
                  <a:lnTo>
                    <a:pt x="0" y="391160"/>
                  </a:lnTo>
                  <a:cubicBezTo>
                    <a:pt x="0" y="175260"/>
                    <a:pt x="175260" y="0"/>
                    <a:pt x="391160" y="0"/>
                  </a:cubicBezTo>
                  <a:lnTo>
                    <a:pt x="3271520" y="0"/>
                  </a:lnTo>
                  <a:cubicBezTo>
                    <a:pt x="3487420" y="0"/>
                    <a:pt x="3662680" y="175260"/>
                    <a:pt x="3662680" y="391160"/>
                  </a:cubicBezTo>
                  <a:lnTo>
                    <a:pt x="3662680" y="5067300"/>
                  </a:lnTo>
                  <a:cubicBezTo>
                    <a:pt x="3663950" y="5284470"/>
                    <a:pt x="3487420" y="5459730"/>
                    <a:pt x="3271520" y="5459730"/>
                  </a:cubicBezTo>
                  <a:close/>
                  <a:moveTo>
                    <a:pt x="391160" y="63500"/>
                  </a:moveTo>
                  <a:cubicBezTo>
                    <a:pt x="210820" y="63500"/>
                    <a:pt x="63500" y="210820"/>
                    <a:pt x="63500" y="391160"/>
                  </a:cubicBezTo>
                  <a:lnTo>
                    <a:pt x="63500" y="5067300"/>
                  </a:lnTo>
                  <a:cubicBezTo>
                    <a:pt x="63500" y="5248910"/>
                    <a:pt x="210820" y="5394960"/>
                    <a:pt x="391160" y="5394960"/>
                  </a:cubicBezTo>
                  <a:lnTo>
                    <a:pt x="3271520" y="5394960"/>
                  </a:lnTo>
                  <a:cubicBezTo>
                    <a:pt x="3453130" y="5394960"/>
                    <a:pt x="3599180" y="5247640"/>
                    <a:pt x="3599180" y="5067300"/>
                  </a:cubicBezTo>
                  <a:lnTo>
                    <a:pt x="3599180" y="391160"/>
                  </a:lnTo>
                  <a:cubicBezTo>
                    <a:pt x="3599180" y="209550"/>
                    <a:pt x="3451860" y="63500"/>
                    <a:pt x="3271520" y="63500"/>
                  </a:cubicBezTo>
                  <a:lnTo>
                    <a:pt x="391160" y="63500"/>
                  </a:lnTo>
                  <a:close/>
                </a:path>
              </a:pathLst>
            </a:custGeom>
            <a:solidFill>
              <a:srgbClr val="D69A30"/>
            </a:solidFill>
          </p:spPr>
        </p:sp>
      </p:grpSp>
      <p:sp>
        <p:nvSpPr>
          <p:cNvPr name="Freeform 15" id="15"/>
          <p:cNvSpPr/>
          <p:nvPr/>
        </p:nvSpPr>
        <p:spPr>
          <a:xfrm flipH="false" flipV="false" rot="0">
            <a:off x="10265600" y="2756842"/>
            <a:ext cx="1333545" cy="2386658"/>
          </a:xfrm>
          <a:custGeom>
            <a:avLst/>
            <a:gdLst/>
            <a:ahLst/>
            <a:cxnLst/>
            <a:rect r="r" b="b" t="t" l="l"/>
            <a:pathLst>
              <a:path h="2386658" w="1333545">
                <a:moveTo>
                  <a:pt x="0" y="0"/>
                </a:moveTo>
                <a:lnTo>
                  <a:pt x="1333545" y="0"/>
                </a:lnTo>
                <a:lnTo>
                  <a:pt x="1333545" y="2386658"/>
                </a:lnTo>
                <a:lnTo>
                  <a:pt x="0" y="2386658"/>
                </a:lnTo>
                <a:lnTo>
                  <a:pt x="0" y="0"/>
                </a:lnTo>
                <a:close/>
              </a:path>
            </a:pathLst>
          </a:custGeom>
          <a:blipFill>
            <a:blip r:embed="rId4"/>
            <a:stretch>
              <a:fillRect l="0" t="0" r="0" b="0"/>
            </a:stretch>
          </a:blipFill>
        </p:spPr>
      </p:sp>
      <p:sp>
        <p:nvSpPr>
          <p:cNvPr name="Freeform 16" id="16"/>
          <p:cNvSpPr/>
          <p:nvPr/>
        </p:nvSpPr>
        <p:spPr>
          <a:xfrm flipH="false" flipV="false" rot="0">
            <a:off x="9970024" y="6532874"/>
            <a:ext cx="1924698" cy="1739445"/>
          </a:xfrm>
          <a:custGeom>
            <a:avLst/>
            <a:gdLst/>
            <a:ahLst/>
            <a:cxnLst/>
            <a:rect r="r" b="b" t="t" l="l"/>
            <a:pathLst>
              <a:path h="1739445" w="1924698">
                <a:moveTo>
                  <a:pt x="0" y="0"/>
                </a:moveTo>
                <a:lnTo>
                  <a:pt x="1924697" y="0"/>
                </a:lnTo>
                <a:lnTo>
                  <a:pt x="1924697" y="1739446"/>
                </a:lnTo>
                <a:lnTo>
                  <a:pt x="0" y="17394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1797511" y="1007353"/>
            <a:ext cx="6361852" cy="637373"/>
          </a:xfrm>
          <a:prstGeom prst="rect">
            <a:avLst/>
          </a:prstGeom>
        </p:spPr>
        <p:txBody>
          <a:bodyPr anchor="t" rtlCol="false" tIns="0" lIns="0" bIns="0" rIns="0">
            <a:spAutoFit/>
          </a:bodyPr>
          <a:lstStyle/>
          <a:p>
            <a:pPr algn="l" marL="0" indent="0" lvl="0">
              <a:lnSpc>
                <a:spcPts val="5294"/>
              </a:lnSpc>
              <a:spcBef>
                <a:spcPct val="0"/>
              </a:spcBef>
            </a:pPr>
            <a:r>
              <a:rPr lang="en-US" sz="3781">
                <a:solidFill>
                  <a:srgbClr val="121A4E"/>
                </a:solidFill>
                <a:latin typeface="Montserrat Classic Bold"/>
              </a:rPr>
              <a:t> Challenges Regarding Ai</a:t>
            </a:r>
          </a:p>
        </p:txBody>
      </p:sp>
      <p:sp>
        <p:nvSpPr>
          <p:cNvPr name="TextBox 18" id="18"/>
          <p:cNvSpPr txBox="true"/>
          <p:nvPr/>
        </p:nvSpPr>
        <p:spPr>
          <a:xfrm rot="0">
            <a:off x="1936591" y="3078319"/>
            <a:ext cx="7472154" cy="2633980"/>
          </a:xfrm>
          <a:prstGeom prst="rect">
            <a:avLst/>
          </a:prstGeom>
        </p:spPr>
        <p:txBody>
          <a:bodyPr anchor="t" rtlCol="false" tIns="0" lIns="0" bIns="0" rIns="0">
            <a:spAutoFit/>
          </a:bodyPr>
          <a:lstStyle/>
          <a:p>
            <a:pPr algn="l">
              <a:lnSpc>
                <a:spcPts val="2377"/>
              </a:lnSpc>
            </a:pPr>
            <a:r>
              <a:rPr lang="en-US" sz="1639">
                <a:solidFill>
                  <a:srgbClr val="121A4E"/>
                </a:solidFill>
                <a:latin typeface="Lexend Deca"/>
              </a:rPr>
              <a:t>Bias and Fairness</a:t>
            </a:r>
            <a:r>
              <a:rPr lang="en-US" sz="1639" strike="noStrike" u="none">
                <a:solidFill>
                  <a:srgbClr val="121A4E"/>
                </a:solidFill>
                <a:latin typeface="Lexend Deca"/>
              </a:rPr>
              <a:t>: </a:t>
            </a:r>
            <a:r>
              <a:rPr lang="en-US" sz="1639" strike="noStrike" u="none">
                <a:solidFill>
                  <a:srgbClr val="000000"/>
                </a:solidFill>
                <a:latin typeface="Lexend Deca"/>
              </a:rPr>
              <a:t>AI algorithms can inherit biases from their training data, leading to unfair outcomes.</a:t>
            </a:r>
          </a:p>
          <a:p>
            <a:pPr algn="l">
              <a:lnSpc>
                <a:spcPts val="2377"/>
              </a:lnSpc>
            </a:pPr>
            <a:r>
              <a:rPr lang="en-US" sz="1639" strike="noStrike" u="none">
                <a:solidFill>
                  <a:srgbClr val="000000"/>
                </a:solidFill>
                <a:latin typeface="Lexend Deca"/>
              </a:rPr>
              <a:t>Example: Facial recognition technology has faced criticism for racial bias and privacy issues.</a:t>
            </a:r>
          </a:p>
          <a:p>
            <a:pPr algn="l">
              <a:lnSpc>
                <a:spcPts val="2377"/>
              </a:lnSpc>
            </a:pPr>
            <a:r>
              <a:rPr lang="en-US" sz="1639" strike="noStrike" u="none">
                <a:solidFill>
                  <a:srgbClr val="121A4E"/>
                </a:solidFill>
                <a:latin typeface="Lexend Deca"/>
              </a:rPr>
              <a:t>Privacy Concerns:</a:t>
            </a:r>
            <a:r>
              <a:rPr lang="en-US" sz="1639" strike="noStrike" u="none">
                <a:solidFill>
                  <a:srgbClr val="000000"/>
                </a:solidFill>
                <a:latin typeface="Lexend Deca"/>
              </a:rPr>
              <a:t> AI systems require vast amounts of personal data, raising privacy concerns.</a:t>
            </a:r>
          </a:p>
          <a:p>
            <a:pPr algn="l">
              <a:lnSpc>
                <a:spcPts val="2377"/>
              </a:lnSpc>
            </a:pPr>
            <a:r>
              <a:rPr lang="en-US" sz="1639" strike="noStrike" u="none">
                <a:solidFill>
                  <a:srgbClr val="000000"/>
                </a:solidFill>
                <a:latin typeface="Lexend Deca"/>
              </a:rPr>
              <a:t>Example: The EU’s GDPR sets guidelines on how AI systems handle personal data.</a:t>
            </a:r>
          </a:p>
          <a:p>
            <a:pPr algn="l">
              <a:lnSpc>
                <a:spcPts val="2377"/>
              </a:lnSpc>
            </a:pPr>
          </a:p>
        </p:txBody>
      </p:sp>
      <p:sp>
        <p:nvSpPr>
          <p:cNvPr name="TextBox 19" id="19"/>
          <p:cNvSpPr txBox="true"/>
          <p:nvPr/>
        </p:nvSpPr>
        <p:spPr>
          <a:xfrm rot="0">
            <a:off x="1936591" y="6504299"/>
            <a:ext cx="7472154" cy="2338705"/>
          </a:xfrm>
          <a:prstGeom prst="rect">
            <a:avLst/>
          </a:prstGeom>
        </p:spPr>
        <p:txBody>
          <a:bodyPr anchor="t" rtlCol="false" tIns="0" lIns="0" bIns="0" rIns="0">
            <a:spAutoFit/>
          </a:bodyPr>
          <a:lstStyle/>
          <a:p>
            <a:pPr algn="l">
              <a:lnSpc>
                <a:spcPts val="2377"/>
              </a:lnSpc>
            </a:pPr>
            <a:r>
              <a:rPr lang="en-US" sz="1639">
                <a:solidFill>
                  <a:srgbClr val="121A4E"/>
                </a:solidFill>
                <a:latin typeface="Lexend Deca"/>
              </a:rPr>
              <a:t>Automation of Routine Tasks</a:t>
            </a:r>
            <a:r>
              <a:rPr lang="en-US" sz="1639" strike="noStrike" u="none">
                <a:solidFill>
                  <a:srgbClr val="121A4E"/>
                </a:solidFill>
                <a:latin typeface="Lexend Deca"/>
              </a:rPr>
              <a:t>:</a:t>
            </a:r>
            <a:r>
              <a:rPr lang="en-US" sz="1639" strike="noStrike" u="none">
                <a:solidFill>
                  <a:srgbClr val="000000"/>
                </a:solidFill>
                <a:latin typeface="Lexend Deca"/>
              </a:rPr>
              <a:t> AI and automation threatens to displace jobs involving repetitive tasks.</a:t>
            </a:r>
          </a:p>
          <a:p>
            <a:pPr algn="l">
              <a:lnSpc>
                <a:spcPts val="2377"/>
              </a:lnSpc>
            </a:pPr>
            <a:r>
              <a:rPr lang="en-US" sz="1639" strike="noStrike" u="none">
                <a:solidFill>
                  <a:srgbClr val="000000"/>
                </a:solidFill>
                <a:latin typeface="Lexend Deca"/>
              </a:rPr>
              <a:t>Example: Self-driving cars could reduce the need for human drivers.</a:t>
            </a:r>
          </a:p>
          <a:p>
            <a:pPr algn="l">
              <a:lnSpc>
                <a:spcPts val="2377"/>
              </a:lnSpc>
            </a:pPr>
            <a:r>
              <a:rPr lang="en-US" sz="1639" strike="noStrike" u="none">
                <a:solidFill>
                  <a:srgbClr val="121A4E"/>
                </a:solidFill>
                <a:latin typeface="Lexend Deca"/>
              </a:rPr>
              <a:t>Reskilling and Upskilling: </a:t>
            </a:r>
            <a:r>
              <a:rPr lang="en-US" sz="1639" strike="noStrike" u="none">
                <a:solidFill>
                  <a:srgbClr val="000000"/>
                </a:solidFill>
                <a:latin typeface="Lexend Deca"/>
              </a:rPr>
              <a:t>The workforce needs new skills to adapt to AI development and maintenance.</a:t>
            </a:r>
          </a:p>
          <a:p>
            <a:pPr algn="l">
              <a:lnSpc>
                <a:spcPts val="2377"/>
              </a:lnSpc>
            </a:pPr>
            <a:r>
              <a:rPr lang="en-US" sz="1639" strike="noStrike" u="none">
                <a:solidFill>
                  <a:srgbClr val="000000"/>
                </a:solidFill>
                <a:latin typeface="Lexend Deca"/>
              </a:rPr>
              <a:t>Example: Call centre jobs replaced by AI-driven customer service bots necessitate retraining.</a:t>
            </a:r>
          </a:p>
          <a:p>
            <a:pPr algn="l">
              <a:lnSpc>
                <a:spcPts val="2377"/>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149887" y="5892830"/>
            <a:ext cx="3654083" cy="3939526"/>
            <a:chOff x="0" y="0"/>
            <a:chExt cx="1022038" cy="1101876"/>
          </a:xfrm>
        </p:grpSpPr>
        <p:sp>
          <p:nvSpPr>
            <p:cNvPr name="Freeform 4" id="4"/>
            <p:cNvSpPr/>
            <p:nvPr/>
          </p:nvSpPr>
          <p:spPr>
            <a:xfrm flipH="false" flipV="false" rot="0">
              <a:off x="0" y="0"/>
              <a:ext cx="1022038" cy="1101876"/>
            </a:xfrm>
            <a:custGeom>
              <a:avLst/>
              <a:gdLst/>
              <a:ahLst/>
              <a:cxnLst/>
              <a:rect r="r" b="b" t="t" l="l"/>
              <a:pathLst>
                <a:path h="1101876" w="1022038">
                  <a:moveTo>
                    <a:pt x="125004" y="0"/>
                  </a:moveTo>
                  <a:lnTo>
                    <a:pt x="897034" y="0"/>
                  </a:lnTo>
                  <a:cubicBezTo>
                    <a:pt x="930187" y="0"/>
                    <a:pt x="961982" y="13170"/>
                    <a:pt x="985425" y="36613"/>
                  </a:cubicBezTo>
                  <a:cubicBezTo>
                    <a:pt x="1008868" y="60055"/>
                    <a:pt x="1022038" y="91851"/>
                    <a:pt x="1022038" y="125004"/>
                  </a:cubicBezTo>
                  <a:lnTo>
                    <a:pt x="1022038" y="976872"/>
                  </a:lnTo>
                  <a:cubicBezTo>
                    <a:pt x="1022038" y="1010025"/>
                    <a:pt x="1008868" y="1041820"/>
                    <a:pt x="985425" y="1065263"/>
                  </a:cubicBezTo>
                  <a:cubicBezTo>
                    <a:pt x="961982" y="1088706"/>
                    <a:pt x="930187" y="1101876"/>
                    <a:pt x="897034" y="1101876"/>
                  </a:cubicBezTo>
                  <a:lnTo>
                    <a:pt x="125004" y="1101876"/>
                  </a:lnTo>
                  <a:cubicBezTo>
                    <a:pt x="91851" y="1101876"/>
                    <a:pt x="60055" y="1088706"/>
                    <a:pt x="36613" y="1065263"/>
                  </a:cubicBezTo>
                  <a:cubicBezTo>
                    <a:pt x="13170" y="1041820"/>
                    <a:pt x="0" y="1010025"/>
                    <a:pt x="0" y="976872"/>
                  </a:cubicBezTo>
                  <a:lnTo>
                    <a:pt x="0" y="125004"/>
                  </a:lnTo>
                  <a:cubicBezTo>
                    <a:pt x="0" y="91851"/>
                    <a:pt x="13170" y="60055"/>
                    <a:pt x="36613" y="36613"/>
                  </a:cubicBezTo>
                  <a:cubicBezTo>
                    <a:pt x="60055" y="13170"/>
                    <a:pt x="91851" y="0"/>
                    <a:pt x="125004"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D69A30"/>
              </a:solidFill>
              <a:prstDash val="solid"/>
              <a:round/>
            </a:ln>
          </p:spPr>
        </p:sp>
        <p:sp>
          <p:nvSpPr>
            <p:cNvPr name="TextBox 5" id="5"/>
            <p:cNvSpPr txBox="true"/>
            <p:nvPr/>
          </p:nvSpPr>
          <p:spPr>
            <a:xfrm>
              <a:off x="0" y="-95250"/>
              <a:ext cx="1022038" cy="1197126"/>
            </a:xfrm>
            <a:prstGeom prst="rect">
              <a:avLst/>
            </a:prstGeom>
          </p:spPr>
          <p:txBody>
            <a:bodyPr anchor="ctr" rtlCol="false" tIns="50800" lIns="50800" bIns="50800" rIns="50800"/>
            <a:lstStyle/>
            <a:p>
              <a:pPr algn="ctr">
                <a:lnSpc>
                  <a:spcPts val="3706"/>
                </a:lnSpc>
              </a:pPr>
            </a:p>
            <a:p>
              <a:pPr algn="ctr" marL="0" indent="0" lvl="0">
                <a:lnSpc>
                  <a:spcPts val="3706"/>
                </a:lnSpc>
                <a:spcBef>
                  <a:spcPct val="0"/>
                </a:spcBef>
              </a:pPr>
              <a:r>
                <a:rPr lang="en-US" sz="2288">
                  <a:solidFill>
                    <a:srgbClr val="000000"/>
                  </a:solidFill>
                  <a:latin typeface="Decalotype"/>
                </a:rPr>
                <a:t>The emergence of AI prompts questions about the essence of human existence and purpose in a world increasingly shaped by intelligent machines.</a:t>
              </a:r>
            </a:p>
          </p:txBody>
        </p:sp>
      </p:grpSp>
      <p:grpSp>
        <p:nvGrpSpPr>
          <p:cNvPr name="Group 6" id="6"/>
          <p:cNvGrpSpPr/>
          <p:nvPr/>
        </p:nvGrpSpPr>
        <p:grpSpPr>
          <a:xfrm rot="0">
            <a:off x="1346363" y="4888107"/>
            <a:ext cx="3100081" cy="1603320"/>
            <a:chOff x="0" y="0"/>
            <a:chExt cx="1482739" cy="766853"/>
          </a:xfrm>
        </p:grpSpPr>
        <p:sp>
          <p:nvSpPr>
            <p:cNvPr name="Freeform 7" id="7"/>
            <p:cNvSpPr/>
            <p:nvPr/>
          </p:nvSpPr>
          <p:spPr>
            <a:xfrm flipH="false" flipV="false" rot="0">
              <a:off x="0" y="0"/>
              <a:ext cx="1482739" cy="766853"/>
            </a:xfrm>
            <a:custGeom>
              <a:avLst/>
              <a:gdLst/>
              <a:ahLst/>
              <a:cxnLst/>
              <a:rect r="r" b="b" t="t" l="l"/>
              <a:pathLst>
                <a:path h="766853" w="1482739">
                  <a:moveTo>
                    <a:pt x="741370" y="0"/>
                  </a:moveTo>
                  <a:cubicBezTo>
                    <a:pt x="331922" y="0"/>
                    <a:pt x="0" y="171666"/>
                    <a:pt x="0" y="383427"/>
                  </a:cubicBezTo>
                  <a:cubicBezTo>
                    <a:pt x="0" y="595187"/>
                    <a:pt x="331922" y="766853"/>
                    <a:pt x="741370" y="766853"/>
                  </a:cubicBezTo>
                  <a:cubicBezTo>
                    <a:pt x="1150817" y="766853"/>
                    <a:pt x="1482739" y="595187"/>
                    <a:pt x="1482739" y="383427"/>
                  </a:cubicBezTo>
                  <a:cubicBezTo>
                    <a:pt x="1482739" y="171666"/>
                    <a:pt x="1150817" y="0"/>
                    <a:pt x="74137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D69A30"/>
              </a:solidFill>
              <a:prstDash val="solid"/>
              <a:miter/>
            </a:ln>
          </p:spPr>
        </p:sp>
        <p:sp>
          <p:nvSpPr>
            <p:cNvPr name="TextBox 8" id="8"/>
            <p:cNvSpPr txBox="true"/>
            <p:nvPr/>
          </p:nvSpPr>
          <p:spPr>
            <a:xfrm>
              <a:off x="139007" y="24267"/>
              <a:ext cx="1204726" cy="670693"/>
            </a:xfrm>
            <a:prstGeom prst="rect">
              <a:avLst/>
            </a:prstGeom>
          </p:spPr>
          <p:txBody>
            <a:bodyPr anchor="ctr" rtlCol="false" tIns="50800" lIns="50800" bIns="50800" rIns="50800"/>
            <a:lstStyle/>
            <a:p>
              <a:pPr algn="ctr" marL="0" indent="0" lvl="0">
                <a:lnSpc>
                  <a:spcPts val="3482"/>
                </a:lnSpc>
                <a:spcBef>
                  <a:spcPct val="0"/>
                </a:spcBef>
              </a:pPr>
              <a:r>
                <a:rPr lang="en-US" sz="2487">
                  <a:solidFill>
                    <a:srgbClr val="FFFFFF"/>
                  </a:solidFill>
                  <a:latin typeface="Montserrat Classic Bold"/>
                </a:rPr>
                <a:t>Existentialism</a:t>
              </a:r>
            </a:p>
          </p:txBody>
        </p:sp>
      </p:grpSp>
      <p:grpSp>
        <p:nvGrpSpPr>
          <p:cNvPr name="Group 9" id="9"/>
          <p:cNvGrpSpPr/>
          <p:nvPr/>
        </p:nvGrpSpPr>
        <p:grpSpPr>
          <a:xfrm rot="0">
            <a:off x="2587538" y="276568"/>
            <a:ext cx="7111403" cy="2681835"/>
            <a:chOff x="0" y="0"/>
            <a:chExt cx="2103238" cy="793168"/>
          </a:xfrm>
        </p:grpSpPr>
        <p:sp>
          <p:nvSpPr>
            <p:cNvPr name="Freeform 10" id="10"/>
            <p:cNvSpPr/>
            <p:nvPr/>
          </p:nvSpPr>
          <p:spPr>
            <a:xfrm flipH="false" flipV="false" rot="0">
              <a:off x="0" y="0"/>
              <a:ext cx="2103238" cy="793168"/>
            </a:xfrm>
            <a:custGeom>
              <a:avLst/>
              <a:gdLst/>
              <a:ahLst/>
              <a:cxnLst/>
              <a:rect r="r" b="b" t="t" l="l"/>
              <a:pathLst>
                <a:path h="793168" w="2103238">
                  <a:moveTo>
                    <a:pt x="64231" y="0"/>
                  </a:moveTo>
                  <a:lnTo>
                    <a:pt x="2039007" y="0"/>
                  </a:lnTo>
                  <a:cubicBezTo>
                    <a:pt x="2056042" y="0"/>
                    <a:pt x="2072379" y="6767"/>
                    <a:pt x="2084425" y="18813"/>
                  </a:cubicBezTo>
                  <a:cubicBezTo>
                    <a:pt x="2096470" y="30859"/>
                    <a:pt x="2103238" y="47196"/>
                    <a:pt x="2103238" y="64231"/>
                  </a:cubicBezTo>
                  <a:lnTo>
                    <a:pt x="2103238" y="728937"/>
                  </a:lnTo>
                  <a:cubicBezTo>
                    <a:pt x="2103238" y="764411"/>
                    <a:pt x="2074481" y="793168"/>
                    <a:pt x="2039007" y="793168"/>
                  </a:cubicBezTo>
                  <a:lnTo>
                    <a:pt x="64231" y="793168"/>
                  </a:lnTo>
                  <a:cubicBezTo>
                    <a:pt x="47196" y="793168"/>
                    <a:pt x="30859" y="786401"/>
                    <a:pt x="18813" y="774355"/>
                  </a:cubicBezTo>
                  <a:cubicBezTo>
                    <a:pt x="6767" y="762310"/>
                    <a:pt x="0" y="745972"/>
                    <a:pt x="0" y="728937"/>
                  </a:cubicBezTo>
                  <a:lnTo>
                    <a:pt x="0" y="64231"/>
                  </a:lnTo>
                  <a:cubicBezTo>
                    <a:pt x="0" y="28757"/>
                    <a:pt x="28757" y="0"/>
                    <a:pt x="64231"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rnd">
              <a:solidFill>
                <a:srgbClr val="D69A30"/>
              </a:solidFill>
              <a:prstDash val="solid"/>
              <a:round/>
            </a:ln>
          </p:spPr>
        </p:sp>
        <p:sp>
          <p:nvSpPr>
            <p:cNvPr name="TextBox 11" id="11"/>
            <p:cNvSpPr txBox="true"/>
            <p:nvPr/>
          </p:nvSpPr>
          <p:spPr>
            <a:xfrm>
              <a:off x="0" y="-95250"/>
              <a:ext cx="2103238" cy="888418"/>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12" id="12"/>
          <p:cNvSpPr/>
          <p:nvPr/>
        </p:nvSpPr>
        <p:spPr>
          <a:xfrm flipH="false" flipV="false" rot="0">
            <a:off x="1028700" y="141153"/>
            <a:ext cx="3117676" cy="2958856"/>
          </a:xfrm>
          <a:custGeom>
            <a:avLst/>
            <a:gdLst/>
            <a:ahLst/>
            <a:cxnLst/>
            <a:rect r="r" b="b" t="t" l="l"/>
            <a:pathLst>
              <a:path h="2958856" w="3117676">
                <a:moveTo>
                  <a:pt x="0" y="0"/>
                </a:moveTo>
                <a:lnTo>
                  <a:pt x="3117676" y="0"/>
                </a:lnTo>
                <a:lnTo>
                  <a:pt x="3117676" y="2958856"/>
                </a:lnTo>
                <a:lnTo>
                  <a:pt x="0" y="2958856"/>
                </a:lnTo>
                <a:lnTo>
                  <a:pt x="0" y="0"/>
                </a:lnTo>
                <a:close/>
              </a:path>
            </a:pathLst>
          </a:custGeom>
          <a:blipFill>
            <a:blip r:embed="rId3"/>
            <a:stretch>
              <a:fillRect l="0" t="0" r="0" b="-6208"/>
            </a:stretch>
          </a:blipFill>
        </p:spPr>
      </p:sp>
      <p:grpSp>
        <p:nvGrpSpPr>
          <p:cNvPr name="Group 13" id="13"/>
          <p:cNvGrpSpPr/>
          <p:nvPr/>
        </p:nvGrpSpPr>
        <p:grpSpPr>
          <a:xfrm rot="0">
            <a:off x="5261395" y="5892830"/>
            <a:ext cx="3654083" cy="3939526"/>
            <a:chOff x="0" y="0"/>
            <a:chExt cx="1022038" cy="1101876"/>
          </a:xfrm>
        </p:grpSpPr>
        <p:sp>
          <p:nvSpPr>
            <p:cNvPr name="Freeform 14" id="14"/>
            <p:cNvSpPr/>
            <p:nvPr/>
          </p:nvSpPr>
          <p:spPr>
            <a:xfrm flipH="false" flipV="false" rot="0">
              <a:off x="0" y="0"/>
              <a:ext cx="1022038" cy="1101876"/>
            </a:xfrm>
            <a:custGeom>
              <a:avLst/>
              <a:gdLst/>
              <a:ahLst/>
              <a:cxnLst/>
              <a:rect r="r" b="b" t="t" l="l"/>
              <a:pathLst>
                <a:path h="1101876" w="1022038">
                  <a:moveTo>
                    <a:pt x="125004" y="0"/>
                  </a:moveTo>
                  <a:lnTo>
                    <a:pt x="897034" y="0"/>
                  </a:lnTo>
                  <a:cubicBezTo>
                    <a:pt x="930187" y="0"/>
                    <a:pt x="961982" y="13170"/>
                    <a:pt x="985425" y="36613"/>
                  </a:cubicBezTo>
                  <a:cubicBezTo>
                    <a:pt x="1008868" y="60055"/>
                    <a:pt x="1022038" y="91851"/>
                    <a:pt x="1022038" y="125004"/>
                  </a:cubicBezTo>
                  <a:lnTo>
                    <a:pt x="1022038" y="976872"/>
                  </a:lnTo>
                  <a:cubicBezTo>
                    <a:pt x="1022038" y="1010025"/>
                    <a:pt x="1008868" y="1041820"/>
                    <a:pt x="985425" y="1065263"/>
                  </a:cubicBezTo>
                  <a:cubicBezTo>
                    <a:pt x="961982" y="1088706"/>
                    <a:pt x="930187" y="1101876"/>
                    <a:pt x="897034" y="1101876"/>
                  </a:cubicBezTo>
                  <a:lnTo>
                    <a:pt x="125004" y="1101876"/>
                  </a:lnTo>
                  <a:cubicBezTo>
                    <a:pt x="91851" y="1101876"/>
                    <a:pt x="60055" y="1088706"/>
                    <a:pt x="36613" y="1065263"/>
                  </a:cubicBezTo>
                  <a:cubicBezTo>
                    <a:pt x="13170" y="1041820"/>
                    <a:pt x="0" y="1010025"/>
                    <a:pt x="0" y="976872"/>
                  </a:cubicBezTo>
                  <a:lnTo>
                    <a:pt x="0" y="125004"/>
                  </a:lnTo>
                  <a:cubicBezTo>
                    <a:pt x="0" y="91851"/>
                    <a:pt x="13170" y="60055"/>
                    <a:pt x="36613" y="36613"/>
                  </a:cubicBezTo>
                  <a:cubicBezTo>
                    <a:pt x="60055" y="13170"/>
                    <a:pt x="91851" y="0"/>
                    <a:pt x="12500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D69A30"/>
              </a:solidFill>
              <a:prstDash val="solid"/>
              <a:round/>
            </a:ln>
          </p:spPr>
        </p:sp>
        <p:sp>
          <p:nvSpPr>
            <p:cNvPr name="TextBox 15" id="15"/>
            <p:cNvSpPr txBox="true"/>
            <p:nvPr/>
          </p:nvSpPr>
          <p:spPr>
            <a:xfrm>
              <a:off x="0" y="-95250"/>
              <a:ext cx="1022038" cy="1197126"/>
            </a:xfrm>
            <a:prstGeom prst="rect">
              <a:avLst/>
            </a:prstGeom>
          </p:spPr>
          <p:txBody>
            <a:bodyPr anchor="ctr" rtlCol="false" tIns="50800" lIns="50800" bIns="50800" rIns="50800"/>
            <a:lstStyle/>
            <a:p>
              <a:pPr algn="ctr">
                <a:lnSpc>
                  <a:spcPts val="3706"/>
                </a:lnSpc>
              </a:pPr>
            </a:p>
            <a:p>
              <a:pPr algn="ctr">
                <a:lnSpc>
                  <a:spcPts val="3706"/>
                </a:lnSpc>
              </a:pPr>
            </a:p>
            <a:p>
              <a:pPr algn="ctr" marL="0" indent="0" lvl="0">
                <a:lnSpc>
                  <a:spcPts val="3706"/>
                </a:lnSpc>
                <a:spcBef>
                  <a:spcPct val="0"/>
                </a:spcBef>
              </a:pPr>
              <a:r>
                <a:rPr lang="en-US" sz="2288">
                  <a:solidFill>
                    <a:srgbClr val="000000"/>
                  </a:solidFill>
                  <a:latin typeface="Decalotype"/>
                </a:rPr>
                <a:t>AI systems' increasing autonomy and decision-making capabilities raise questions about the nature and extent of their agency in the world.</a:t>
              </a:r>
            </a:p>
          </p:txBody>
        </p:sp>
      </p:grpSp>
      <p:grpSp>
        <p:nvGrpSpPr>
          <p:cNvPr name="Group 16" id="16"/>
          <p:cNvGrpSpPr/>
          <p:nvPr/>
        </p:nvGrpSpPr>
        <p:grpSpPr>
          <a:xfrm rot="0">
            <a:off x="5476410" y="4888107"/>
            <a:ext cx="3077118" cy="1699385"/>
            <a:chOff x="0" y="0"/>
            <a:chExt cx="1471757" cy="812800"/>
          </a:xfrm>
        </p:grpSpPr>
        <p:sp>
          <p:nvSpPr>
            <p:cNvPr name="Freeform 17" id="17"/>
            <p:cNvSpPr/>
            <p:nvPr/>
          </p:nvSpPr>
          <p:spPr>
            <a:xfrm flipH="false" flipV="false" rot="0">
              <a:off x="0" y="0"/>
              <a:ext cx="1471757" cy="812800"/>
            </a:xfrm>
            <a:custGeom>
              <a:avLst/>
              <a:gdLst/>
              <a:ahLst/>
              <a:cxnLst/>
              <a:rect r="r" b="b" t="t" l="l"/>
              <a:pathLst>
                <a:path h="812800" w="1471757">
                  <a:moveTo>
                    <a:pt x="735878" y="0"/>
                  </a:moveTo>
                  <a:cubicBezTo>
                    <a:pt x="329464" y="0"/>
                    <a:pt x="0" y="181951"/>
                    <a:pt x="0" y="406400"/>
                  </a:cubicBezTo>
                  <a:cubicBezTo>
                    <a:pt x="0" y="630849"/>
                    <a:pt x="329464" y="812800"/>
                    <a:pt x="735878" y="812800"/>
                  </a:cubicBezTo>
                  <a:cubicBezTo>
                    <a:pt x="1142293" y="812800"/>
                    <a:pt x="1471757" y="630849"/>
                    <a:pt x="1471757" y="406400"/>
                  </a:cubicBezTo>
                  <a:cubicBezTo>
                    <a:pt x="1471757" y="181951"/>
                    <a:pt x="1142293" y="0"/>
                    <a:pt x="735878"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D69A30"/>
              </a:solidFill>
              <a:prstDash val="solid"/>
              <a:miter/>
            </a:ln>
          </p:spPr>
        </p:sp>
        <p:sp>
          <p:nvSpPr>
            <p:cNvPr name="TextBox 18" id="18"/>
            <p:cNvSpPr txBox="true"/>
            <p:nvPr/>
          </p:nvSpPr>
          <p:spPr>
            <a:xfrm>
              <a:off x="137977" y="28575"/>
              <a:ext cx="1195802" cy="708025"/>
            </a:xfrm>
            <a:prstGeom prst="rect">
              <a:avLst/>
            </a:prstGeom>
          </p:spPr>
          <p:txBody>
            <a:bodyPr anchor="ctr" rtlCol="false" tIns="50800" lIns="50800" bIns="50800" rIns="50800"/>
            <a:lstStyle/>
            <a:p>
              <a:pPr algn="ctr" marL="0" indent="0" lvl="0">
                <a:lnSpc>
                  <a:spcPts val="3359"/>
                </a:lnSpc>
                <a:spcBef>
                  <a:spcPct val="0"/>
                </a:spcBef>
              </a:pPr>
              <a:r>
                <a:rPr lang="en-US" sz="2400">
                  <a:solidFill>
                    <a:srgbClr val="FFFFFF"/>
                  </a:solidFill>
                  <a:latin typeface="Montserrat Classic Bold"/>
                </a:rPr>
                <a:t>Agency</a:t>
              </a:r>
            </a:p>
          </p:txBody>
        </p:sp>
      </p:grpSp>
      <p:grpSp>
        <p:nvGrpSpPr>
          <p:cNvPr name="Group 19" id="19"/>
          <p:cNvGrpSpPr/>
          <p:nvPr/>
        </p:nvGrpSpPr>
        <p:grpSpPr>
          <a:xfrm rot="0">
            <a:off x="9372678" y="5892830"/>
            <a:ext cx="3654083" cy="3939526"/>
            <a:chOff x="0" y="0"/>
            <a:chExt cx="1022038" cy="1101876"/>
          </a:xfrm>
        </p:grpSpPr>
        <p:sp>
          <p:nvSpPr>
            <p:cNvPr name="Freeform 20" id="20"/>
            <p:cNvSpPr/>
            <p:nvPr/>
          </p:nvSpPr>
          <p:spPr>
            <a:xfrm flipH="false" flipV="false" rot="0">
              <a:off x="0" y="0"/>
              <a:ext cx="1022038" cy="1101876"/>
            </a:xfrm>
            <a:custGeom>
              <a:avLst/>
              <a:gdLst/>
              <a:ahLst/>
              <a:cxnLst/>
              <a:rect r="r" b="b" t="t" l="l"/>
              <a:pathLst>
                <a:path h="1101876" w="1022038">
                  <a:moveTo>
                    <a:pt x="125004" y="0"/>
                  </a:moveTo>
                  <a:lnTo>
                    <a:pt x="897034" y="0"/>
                  </a:lnTo>
                  <a:cubicBezTo>
                    <a:pt x="930187" y="0"/>
                    <a:pt x="961982" y="13170"/>
                    <a:pt x="985425" y="36613"/>
                  </a:cubicBezTo>
                  <a:cubicBezTo>
                    <a:pt x="1008868" y="60055"/>
                    <a:pt x="1022038" y="91851"/>
                    <a:pt x="1022038" y="125004"/>
                  </a:cubicBezTo>
                  <a:lnTo>
                    <a:pt x="1022038" y="976872"/>
                  </a:lnTo>
                  <a:cubicBezTo>
                    <a:pt x="1022038" y="1010025"/>
                    <a:pt x="1008868" y="1041820"/>
                    <a:pt x="985425" y="1065263"/>
                  </a:cubicBezTo>
                  <a:cubicBezTo>
                    <a:pt x="961982" y="1088706"/>
                    <a:pt x="930187" y="1101876"/>
                    <a:pt x="897034" y="1101876"/>
                  </a:cubicBezTo>
                  <a:lnTo>
                    <a:pt x="125004" y="1101876"/>
                  </a:lnTo>
                  <a:cubicBezTo>
                    <a:pt x="91851" y="1101876"/>
                    <a:pt x="60055" y="1088706"/>
                    <a:pt x="36613" y="1065263"/>
                  </a:cubicBezTo>
                  <a:cubicBezTo>
                    <a:pt x="13170" y="1041820"/>
                    <a:pt x="0" y="1010025"/>
                    <a:pt x="0" y="976872"/>
                  </a:cubicBezTo>
                  <a:lnTo>
                    <a:pt x="0" y="125004"/>
                  </a:lnTo>
                  <a:cubicBezTo>
                    <a:pt x="0" y="91851"/>
                    <a:pt x="13170" y="60055"/>
                    <a:pt x="36613" y="36613"/>
                  </a:cubicBezTo>
                  <a:cubicBezTo>
                    <a:pt x="60055" y="13170"/>
                    <a:pt x="91851" y="0"/>
                    <a:pt x="125004"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D69A30"/>
              </a:solidFill>
              <a:prstDash val="solid"/>
              <a:round/>
            </a:ln>
          </p:spPr>
        </p:sp>
        <p:sp>
          <p:nvSpPr>
            <p:cNvPr name="TextBox 21" id="21"/>
            <p:cNvSpPr txBox="true"/>
            <p:nvPr/>
          </p:nvSpPr>
          <p:spPr>
            <a:xfrm>
              <a:off x="0" y="-95250"/>
              <a:ext cx="1022038" cy="1197126"/>
            </a:xfrm>
            <a:prstGeom prst="rect">
              <a:avLst/>
            </a:prstGeom>
          </p:spPr>
          <p:txBody>
            <a:bodyPr anchor="ctr" rtlCol="false" tIns="50800" lIns="50800" bIns="50800" rIns="50800"/>
            <a:lstStyle/>
            <a:p>
              <a:pPr algn="ctr" marL="0" indent="0" lvl="0">
                <a:lnSpc>
                  <a:spcPts val="3709"/>
                </a:lnSpc>
                <a:spcBef>
                  <a:spcPct val="0"/>
                </a:spcBef>
              </a:pPr>
              <a:r>
                <a:rPr lang="en-US" sz="2289">
                  <a:solidFill>
                    <a:srgbClr val="000000"/>
                  </a:solidFill>
                  <a:latin typeface="Decalotype"/>
                </a:rPr>
                <a:t>The increasing sophistication of AI raises questions about whether machines can truly think critically like humans.</a:t>
              </a:r>
            </a:p>
          </p:txBody>
        </p:sp>
      </p:grpSp>
      <p:grpSp>
        <p:nvGrpSpPr>
          <p:cNvPr name="Group 22" id="22"/>
          <p:cNvGrpSpPr/>
          <p:nvPr/>
        </p:nvGrpSpPr>
        <p:grpSpPr>
          <a:xfrm rot="0">
            <a:off x="9591753" y="4888107"/>
            <a:ext cx="3077863" cy="1603320"/>
            <a:chOff x="0" y="0"/>
            <a:chExt cx="1472113" cy="766853"/>
          </a:xfrm>
        </p:grpSpPr>
        <p:sp>
          <p:nvSpPr>
            <p:cNvPr name="Freeform 23" id="23"/>
            <p:cNvSpPr/>
            <p:nvPr/>
          </p:nvSpPr>
          <p:spPr>
            <a:xfrm flipH="false" flipV="false" rot="0">
              <a:off x="0" y="0"/>
              <a:ext cx="1472113" cy="766853"/>
            </a:xfrm>
            <a:custGeom>
              <a:avLst/>
              <a:gdLst/>
              <a:ahLst/>
              <a:cxnLst/>
              <a:rect r="r" b="b" t="t" l="l"/>
              <a:pathLst>
                <a:path h="766853" w="1472113">
                  <a:moveTo>
                    <a:pt x="736056" y="0"/>
                  </a:moveTo>
                  <a:cubicBezTo>
                    <a:pt x="329544" y="0"/>
                    <a:pt x="0" y="171666"/>
                    <a:pt x="0" y="383427"/>
                  </a:cubicBezTo>
                  <a:cubicBezTo>
                    <a:pt x="0" y="595187"/>
                    <a:pt x="329544" y="766853"/>
                    <a:pt x="736056" y="766853"/>
                  </a:cubicBezTo>
                  <a:cubicBezTo>
                    <a:pt x="1142569" y="766853"/>
                    <a:pt x="1472113" y="595187"/>
                    <a:pt x="1472113" y="383427"/>
                  </a:cubicBezTo>
                  <a:cubicBezTo>
                    <a:pt x="1472113" y="171666"/>
                    <a:pt x="1142569" y="0"/>
                    <a:pt x="736056"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D69A30"/>
              </a:solidFill>
              <a:prstDash val="solid"/>
              <a:miter/>
            </a:ln>
          </p:spPr>
        </p:sp>
        <p:sp>
          <p:nvSpPr>
            <p:cNvPr name="TextBox 24" id="24"/>
            <p:cNvSpPr txBox="true"/>
            <p:nvPr/>
          </p:nvSpPr>
          <p:spPr>
            <a:xfrm>
              <a:off x="138011" y="24267"/>
              <a:ext cx="1196092" cy="670693"/>
            </a:xfrm>
            <a:prstGeom prst="rect">
              <a:avLst/>
            </a:prstGeom>
          </p:spPr>
          <p:txBody>
            <a:bodyPr anchor="ctr" rtlCol="false" tIns="50800" lIns="50800" bIns="50800" rIns="50800"/>
            <a:lstStyle/>
            <a:p>
              <a:pPr algn="ctr" marL="0" indent="0" lvl="0">
                <a:lnSpc>
                  <a:spcPts val="3482"/>
                </a:lnSpc>
                <a:spcBef>
                  <a:spcPct val="0"/>
                </a:spcBef>
              </a:pPr>
              <a:r>
                <a:rPr lang="en-US" sz="2487">
                  <a:solidFill>
                    <a:srgbClr val="FFFFFF"/>
                  </a:solidFill>
                  <a:latin typeface="Montserrat Classic Bold"/>
                </a:rPr>
                <a:t>Critical Thinking</a:t>
              </a:r>
            </a:p>
          </p:txBody>
        </p:sp>
      </p:grpSp>
      <p:grpSp>
        <p:nvGrpSpPr>
          <p:cNvPr name="Group 25" id="25"/>
          <p:cNvGrpSpPr/>
          <p:nvPr/>
        </p:nvGrpSpPr>
        <p:grpSpPr>
          <a:xfrm rot="0">
            <a:off x="13484186" y="5892830"/>
            <a:ext cx="3654083" cy="3939526"/>
            <a:chOff x="0" y="0"/>
            <a:chExt cx="1022038" cy="1101876"/>
          </a:xfrm>
        </p:grpSpPr>
        <p:sp>
          <p:nvSpPr>
            <p:cNvPr name="Freeform 26" id="26"/>
            <p:cNvSpPr/>
            <p:nvPr/>
          </p:nvSpPr>
          <p:spPr>
            <a:xfrm flipH="false" flipV="false" rot="0">
              <a:off x="0" y="0"/>
              <a:ext cx="1022038" cy="1101876"/>
            </a:xfrm>
            <a:custGeom>
              <a:avLst/>
              <a:gdLst/>
              <a:ahLst/>
              <a:cxnLst/>
              <a:rect r="r" b="b" t="t" l="l"/>
              <a:pathLst>
                <a:path h="1101876" w="1022038">
                  <a:moveTo>
                    <a:pt x="125004" y="0"/>
                  </a:moveTo>
                  <a:lnTo>
                    <a:pt x="897034" y="0"/>
                  </a:lnTo>
                  <a:cubicBezTo>
                    <a:pt x="930187" y="0"/>
                    <a:pt x="961982" y="13170"/>
                    <a:pt x="985425" y="36613"/>
                  </a:cubicBezTo>
                  <a:cubicBezTo>
                    <a:pt x="1008868" y="60055"/>
                    <a:pt x="1022038" y="91851"/>
                    <a:pt x="1022038" y="125004"/>
                  </a:cubicBezTo>
                  <a:lnTo>
                    <a:pt x="1022038" y="976872"/>
                  </a:lnTo>
                  <a:cubicBezTo>
                    <a:pt x="1022038" y="1010025"/>
                    <a:pt x="1008868" y="1041820"/>
                    <a:pt x="985425" y="1065263"/>
                  </a:cubicBezTo>
                  <a:cubicBezTo>
                    <a:pt x="961982" y="1088706"/>
                    <a:pt x="930187" y="1101876"/>
                    <a:pt x="897034" y="1101876"/>
                  </a:cubicBezTo>
                  <a:lnTo>
                    <a:pt x="125004" y="1101876"/>
                  </a:lnTo>
                  <a:cubicBezTo>
                    <a:pt x="91851" y="1101876"/>
                    <a:pt x="60055" y="1088706"/>
                    <a:pt x="36613" y="1065263"/>
                  </a:cubicBezTo>
                  <a:cubicBezTo>
                    <a:pt x="13170" y="1041820"/>
                    <a:pt x="0" y="1010025"/>
                    <a:pt x="0" y="976872"/>
                  </a:cubicBezTo>
                  <a:lnTo>
                    <a:pt x="0" y="125004"/>
                  </a:lnTo>
                  <a:cubicBezTo>
                    <a:pt x="0" y="91851"/>
                    <a:pt x="13170" y="60055"/>
                    <a:pt x="36613" y="36613"/>
                  </a:cubicBezTo>
                  <a:cubicBezTo>
                    <a:pt x="60055" y="13170"/>
                    <a:pt x="91851" y="0"/>
                    <a:pt x="12500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D69A30"/>
              </a:solidFill>
              <a:prstDash val="solid"/>
              <a:round/>
            </a:ln>
          </p:spPr>
        </p:sp>
        <p:sp>
          <p:nvSpPr>
            <p:cNvPr name="TextBox 27" id="27"/>
            <p:cNvSpPr txBox="true"/>
            <p:nvPr/>
          </p:nvSpPr>
          <p:spPr>
            <a:xfrm>
              <a:off x="0" y="-95250"/>
              <a:ext cx="1022038" cy="1197126"/>
            </a:xfrm>
            <a:prstGeom prst="rect">
              <a:avLst/>
            </a:prstGeom>
          </p:spPr>
          <p:txBody>
            <a:bodyPr anchor="ctr" rtlCol="false" tIns="50800" lIns="50800" bIns="50800" rIns="50800"/>
            <a:lstStyle/>
            <a:p>
              <a:pPr algn="ctr">
                <a:lnSpc>
                  <a:spcPts val="3706"/>
                </a:lnSpc>
              </a:pPr>
            </a:p>
            <a:p>
              <a:pPr algn="ctr">
                <a:lnSpc>
                  <a:spcPts val="3706"/>
                </a:lnSpc>
              </a:pPr>
            </a:p>
            <a:p>
              <a:pPr algn="ctr" marL="0" indent="0" lvl="0">
                <a:lnSpc>
                  <a:spcPts val="3706"/>
                </a:lnSpc>
                <a:spcBef>
                  <a:spcPct val="0"/>
                </a:spcBef>
              </a:pPr>
              <a:r>
                <a:rPr lang="en-US" sz="2288">
                  <a:solidFill>
                    <a:srgbClr val="000000"/>
                  </a:solidFill>
                  <a:latin typeface="Decalotype"/>
                </a:rPr>
                <a:t>The increasing reliance on AI in cultural contexts raises questions about the preservation and authentic representation of diverse cultural identities.</a:t>
              </a:r>
            </a:p>
          </p:txBody>
        </p:sp>
      </p:grpSp>
      <p:grpSp>
        <p:nvGrpSpPr>
          <p:cNvPr name="Group 28" id="28"/>
          <p:cNvGrpSpPr/>
          <p:nvPr/>
        </p:nvGrpSpPr>
        <p:grpSpPr>
          <a:xfrm rot="0">
            <a:off x="13703036" y="4888107"/>
            <a:ext cx="3215639" cy="1699385"/>
            <a:chOff x="0" y="0"/>
            <a:chExt cx="1538010" cy="812800"/>
          </a:xfrm>
        </p:grpSpPr>
        <p:sp>
          <p:nvSpPr>
            <p:cNvPr name="Freeform 29" id="29"/>
            <p:cNvSpPr/>
            <p:nvPr/>
          </p:nvSpPr>
          <p:spPr>
            <a:xfrm flipH="false" flipV="false" rot="0">
              <a:off x="0" y="0"/>
              <a:ext cx="1538010" cy="812800"/>
            </a:xfrm>
            <a:custGeom>
              <a:avLst/>
              <a:gdLst/>
              <a:ahLst/>
              <a:cxnLst/>
              <a:rect r="r" b="b" t="t" l="l"/>
              <a:pathLst>
                <a:path h="812800" w="1538010">
                  <a:moveTo>
                    <a:pt x="769005" y="0"/>
                  </a:moveTo>
                  <a:cubicBezTo>
                    <a:pt x="344295" y="0"/>
                    <a:pt x="0" y="181951"/>
                    <a:pt x="0" y="406400"/>
                  </a:cubicBezTo>
                  <a:cubicBezTo>
                    <a:pt x="0" y="630849"/>
                    <a:pt x="344295" y="812800"/>
                    <a:pt x="769005" y="812800"/>
                  </a:cubicBezTo>
                  <a:cubicBezTo>
                    <a:pt x="1193715" y="812800"/>
                    <a:pt x="1538010" y="630849"/>
                    <a:pt x="1538010" y="406400"/>
                  </a:cubicBezTo>
                  <a:cubicBezTo>
                    <a:pt x="1538010" y="181951"/>
                    <a:pt x="1193715" y="0"/>
                    <a:pt x="769005"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D69A30"/>
              </a:solidFill>
              <a:prstDash val="solid"/>
              <a:miter/>
            </a:ln>
          </p:spPr>
        </p:sp>
        <p:sp>
          <p:nvSpPr>
            <p:cNvPr name="TextBox 30" id="30"/>
            <p:cNvSpPr txBox="true"/>
            <p:nvPr/>
          </p:nvSpPr>
          <p:spPr>
            <a:xfrm>
              <a:off x="144188" y="28575"/>
              <a:ext cx="1249633" cy="708025"/>
            </a:xfrm>
            <a:prstGeom prst="rect">
              <a:avLst/>
            </a:prstGeom>
          </p:spPr>
          <p:txBody>
            <a:bodyPr anchor="ctr" rtlCol="false" tIns="50800" lIns="50800" bIns="50800" rIns="50800"/>
            <a:lstStyle/>
            <a:p>
              <a:pPr algn="ctr" marL="0" indent="0" lvl="0">
                <a:lnSpc>
                  <a:spcPts val="3482"/>
                </a:lnSpc>
                <a:spcBef>
                  <a:spcPct val="0"/>
                </a:spcBef>
              </a:pPr>
              <a:r>
                <a:rPr lang="en-US" sz="2487">
                  <a:solidFill>
                    <a:srgbClr val="FFFFFF"/>
                  </a:solidFill>
                  <a:latin typeface="Montserrat Classic Bold"/>
                </a:rPr>
                <a:t>Cultural Relativism</a:t>
              </a:r>
            </a:p>
          </p:txBody>
        </p:sp>
      </p:grpSp>
      <p:sp>
        <p:nvSpPr>
          <p:cNvPr name="Freeform 31" id="31"/>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4"/>
            <a:stretch>
              <a:fillRect l="-321036" t="0" r="0" b="-144015"/>
            </a:stretch>
          </a:blipFill>
        </p:spPr>
      </p:sp>
      <p:grpSp>
        <p:nvGrpSpPr>
          <p:cNvPr name="Group 32" id="32"/>
          <p:cNvGrpSpPr/>
          <p:nvPr/>
        </p:nvGrpSpPr>
        <p:grpSpPr>
          <a:xfrm rot="0">
            <a:off x="1346363" y="3326104"/>
            <a:ext cx="15434535" cy="1180233"/>
            <a:chOff x="0" y="0"/>
            <a:chExt cx="4065063" cy="310843"/>
          </a:xfrm>
        </p:grpSpPr>
        <p:sp>
          <p:nvSpPr>
            <p:cNvPr name="Freeform 33" id="33"/>
            <p:cNvSpPr/>
            <p:nvPr/>
          </p:nvSpPr>
          <p:spPr>
            <a:xfrm flipH="false" flipV="false" rot="0">
              <a:off x="0" y="0"/>
              <a:ext cx="4065063" cy="310843"/>
            </a:xfrm>
            <a:custGeom>
              <a:avLst/>
              <a:gdLst/>
              <a:ahLst/>
              <a:cxnLst/>
              <a:rect r="r" b="b" t="t" l="l"/>
              <a:pathLst>
                <a:path h="310843" w="4065063">
                  <a:moveTo>
                    <a:pt x="0" y="0"/>
                  </a:moveTo>
                  <a:lnTo>
                    <a:pt x="4065063" y="0"/>
                  </a:lnTo>
                  <a:lnTo>
                    <a:pt x="4065063" y="310843"/>
                  </a:lnTo>
                  <a:lnTo>
                    <a:pt x="0" y="310843"/>
                  </a:lnTo>
                  <a:close/>
                </a:path>
              </a:pathLst>
            </a:custGeom>
            <a:solidFill>
              <a:srgbClr val="DEDDDE"/>
            </a:solidFill>
          </p:spPr>
        </p:sp>
        <p:sp>
          <p:nvSpPr>
            <p:cNvPr name="TextBox 34" id="34"/>
            <p:cNvSpPr txBox="true"/>
            <p:nvPr/>
          </p:nvSpPr>
          <p:spPr>
            <a:xfrm>
              <a:off x="0" y="-95250"/>
              <a:ext cx="4065063" cy="406093"/>
            </a:xfrm>
            <a:prstGeom prst="rect">
              <a:avLst/>
            </a:prstGeom>
          </p:spPr>
          <p:txBody>
            <a:bodyPr anchor="ctr" rtlCol="false" tIns="50800" lIns="50800" bIns="50800" rIns="50800"/>
            <a:lstStyle/>
            <a:p>
              <a:pPr algn="ctr">
                <a:lnSpc>
                  <a:spcPts val="3706"/>
                </a:lnSpc>
              </a:pPr>
            </a:p>
          </p:txBody>
        </p:sp>
      </p:grpSp>
      <p:sp>
        <p:nvSpPr>
          <p:cNvPr name="Freeform 35" id="35"/>
          <p:cNvSpPr/>
          <p:nvPr/>
        </p:nvSpPr>
        <p:spPr>
          <a:xfrm flipH="false" flipV="false" rot="0">
            <a:off x="15499679" y="0"/>
            <a:ext cx="2837992" cy="2575478"/>
          </a:xfrm>
          <a:custGeom>
            <a:avLst/>
            <a:gdLst/>
            <a:ahLst/>
            <a:cxnLst/>
            <a:rect r="r" b="b" t="t" l="l"/>
            <a:pathLst>
              <a:path h="2575478" w="2837992">
                <a:moveTo>
                  <a:pt x="0" y="0"/>
                </a:moveTo>
                <a:lnTo>
                  <a:pt x="2837991" y="0"/>
                </a:lnTo>
                <a:lnTo>
                  <a:pt x="2837991" y="2575478"/>
                </a:lnTo>
                <a:lnTo>
                  <a:pt x="0" y="2575478"/>
                </a:lnTo>
                <a:lnTo>
                  <a:pt x="0" y="0"/>
                </a:lnTo>
                <a:close/>
              </a:path>
            </a:pathLst>
          </a:custGeom>
          <a:blipFill>
            <a:blip r:embed="rId5"/>
            <a:stretch>
              <a:fillRect l="0" t="0" r="0" b="0"/>
            </a:stretch>
          </a:blipFill>
        </p:spPr>
      </p:sp>
      <p:sp>
        <p:nvSpPr>
          <p:cNvPr name="TextBox 36" id="36"/>
          <p:cNvSpPr txBox="true"/>
          <p:nvPr/>
        </p:nvSpPr>
        <p:spPr>
          <a:xfrm rot="0">
            <a:off x="4176974" y="738823"/>
            <a:ext cx="4967026" cy="1871014"/>
          </a:xfrm>
          <a:prstGeom prst="rect">
            <a:avLst/>
          </a:prstGeom>
        </p:spPr>
        <p:txBody>
          <a:bodyPr anchor="t" rtlCol="false" tIns="0" lIns="0" bIns="0" rIns="0">
            <a:spAutoFit/>
          </a:bodyPr>
          <a:lstStyle/>
          <a:p>
            <a:pPr algn="l" marL="0" indent="0" lvl="0">
              <a:lnSpc>
                <a:spcPts val="5023"/>
              </a:lnSpc>
              <a:spcBef>
                <a:spcPct val="0"/>
              </a:spcBef>
            </a:pPr>
            <a:r>
              <a:rPr lang="en-US" sz="3588">
                <a:solidFill>
                  <a:srgbClr val="000000"/>
                </a:solidFill>
                <a:latin typeface="Montserrat Classic Bold"/>
              </a:rPr>
              <a:t>Study and Relation to Elements Philosophy</a:t>
            </a:r>
          </a:p>
        </p:txBody>
      </p:sp>
      <p:sp>
        <p:nvSpPr>
          <p:cNvPr name="TextBox 37" id="37"/>
          <p:cNvSpPr txBox="true"/>
          <p:nvPr/>
        </p:nvSpPr>
        <p:spPr>
          <a:xfrm rot="0">
            <a:off x="2375005" y="3263974"/>
            <a:ext cx="14405893" cy="613714"/>
          </a:xfrm>
          <a:prstGeom prst="rect">
            <a:avLst/>
          </a:prstGeom>
        </p:spPr>
        <p:txBody>
          <a:bodyPr anchor="t" rtlCol="false" tIns="0" lIns="0" bIns="0" rIns="0">
            <a:spAutoFit/>
          </a:bodyPr>
          <a:lstStyle/>
          <a:p>
            <a:pPr algn="l" marL="0" indent="0" lvl="0">
              <a:lnSpc>
                <a:spcPts val="5023"/>
              </a:lnSpc>
              <a:spcBef>
                <a:spcPct val="0"/>
              </a:spcBef>
            </a:pPr>
            <a:r>
              <a:rPr lang="en-US" sz="3588">
                <a:solidFill>
                  <a:srgbClr val="000000"/>
                </a:solidFill>
                <a:latin typeface="Montserrat Classic Bold"/>
              </a:rPr>
              <a:t>From a philosophical perspective,we can find various views: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753551" y="733272"/>
            <a:ext cx="9657676" cy="8840156"/>
            <a:chOff x="0" y="0"/>
            <a:chExt cx="2543586" cy="2328272"/>
          </a:xfrm>
        </p:grpSpPr>
        <p:sp>
          <p:nvSpPr>
            <p:cNvPr name="Freeform 4" id="4"/>
            <p:cNvSpPr/>
            <p:nvPr/>
          </p:nvSpPr>
          <p:spPr>
            <a:xfrm flipH="false" flipV="false" rot="0">
              <a:off x="0" y="0"/>
              <a:ext cx="2543586" cy="2328272"/>
            </a:xfrm>
            <a:custGeom>
              <a:avLst/>
              <a:gdLst/>
              <a:ahLst/>
              <a:cxnLst/>
              <a:rect r="r" b="b" t="t" l="l"/>
              <a:pathLst>
                <a:path h="2328272" w="2543586">
                  <a:moveTo>
                    <a:pt x="47296" y="0"/>
                  </a:moveTo>
                  <a:lnTo>
                    <a:pt x="2496289" y="0"/>
                  </a:lnTo>
                  <a:cubicBezTo>
                    <a:pt x="2522410" y="0"/>
                    <a:pt x="2543586" y="21175"/>
                    <a:pt x="2543586" y="47296"/>
                  </a:cubicBezTo>
                  <a:lnTo>
                    <a:pt x="2543586" y="2280975"/>
                  </a:lnTo>
                  <a:cubicBezTo>
                    <a:pt x="2543586" y="2293519"/>
                    <a:pt x="2538603" y="2305549"/>
                    <a:pt x="2529733" y="2314419"/>
                  </a:cubicBezTo>
                  <a:cubicBezTo>
                    <a:pt x="2520863" y="2323289"/>
                    <a:pt x="2508833" y="2328272"/>
                    <a:pt x="2496289" y="2328272"/>
                  </a:cubicBezTo>
                  <a:lnTo>
                    <a:pt x="47296" y="2328272"/>
                  </a:lnTo>
                  <a:cubicBezTo>
                    <a:pt x="34753" y="2328272"/>
                    <a:pt x="22723" y="2323289"/>
                    <a:pt x="13853" y="2314419"/>
                  </a:cubicBezTo>
                  <a:cubicBezTo>
                    <a:pt x="4983" y="2305549"/>
                    <a:pt x="0" y="2293519"/>
                    <a:pt x="0" y="2280975"/>
                  </a:cubicBezTo>
                  <a:lnTo>
                    <a:pt x="0" y="47296"/>
                  </a:lnTo>
                  <a:cubicBezTo>
                    <a:pt x="0" y="34753"/>
                    <a:pt x="4983" y="22723"/>
                    <a:pt x="13853" y="13853"/>
                  </a:cubicBezTo>
                  <a:cubicBezTo>
                    <a:pt x="22723" y="4983"/>
                    <a:pt x="34753" y="0"/>
                    <a:pt x="47296"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D69A30"/>
              </a:solidFill>
              <a:prstDash val="solid"/>
              <a:round/>
            </a:ln>
          </p:spPr>
        </p:sp>
        <p:sp>
          <p:nvSpPr>
            <p:cNvPr name="TextBox 5" id="5"/>
            <p:cNvSpPr txBox="true"/>
            <p:nvPr/>
          </p:nvSpPr>
          <p:spPr>
            <a:xfrm>
              <a:off x="0" y="-95250"/>
              <a:ext cx="2543586" cy="2423522"/>
            </a:xfrm>
            <a:prstGeom prst="rect">
              <a:avLst/>
            </a:prstGeom>
          </p:spPr>
          <p:txBody>
            <a:bodyPr anchor="ctr" rtlCol="false" tIns="50800" lIns="50800" bIns="50800" rIns="50800"/>
            <a:lstStyle/>
            <a:p>
              <a:pPr algn="ctr">
                <a:lnSpc>
                  <a:spcPts val="3706"/>
                </a:lnSpc>
              </a:pPr>
            </a:p>
          </p:txBody>
        </p:sp>
      </p:grpSp>
      <p:sp>
        <p:nvSpPr>
          <p:cNvPr name="Freeform 6" id="6"/>
          <p:cNvSpPr/>
          <p:nvPr/>
        </p:nvSpPr>
        <p:spPr>
          <a:xfrm flipH="false" flipV="false" rot="0">
            <a:off x="8938823" y="1602263"/>
            <a:ext cx="8320477" cy="11093969"/>
          </a:xfrm>
          <a:custGeom>
            <a:avLst/>
            <a:gdLst/>
            <a:ahLst/>
            <a:cxnLst/>
            <a:rect r="r" b="b" t="t" l="l"/>
            <a:pathLst>
              <a:path h="11093969" w="8320477">
                <a:moveTo>
                  <a:pt x="0" y="0"/>
                </a:moveTo>
                <a:lnTo>
                  <a:pt x="8320477" y="0"/>
                </a:lnTo>
                <a:lnTo>
                  <a:pt x="8320477" y="11093968"/>
                </a:lnTo>
                <a:lnTo>
                  <a:pt x="0" y="11093968"/>
                </a:lnTo>
                <a:lnTo>
                  <a:pt x="0" y="0"/>
                </a:lnTo>
                <a:close/>
              </a:path>
            </a:pathLst>
          </a:custGeom>
          <a:blipFill>
            <a:blip r:embed="rId3"/>
            <a:stretch>
              <a:fillRect l="0" t="0" r="0" b="0"/>
            </a:stretch>
          </a:blipFill>
        </p:spPr>
      </p:sp>
      <p:sp>
        <p:nvSpPr>
          <p:cNvPr name="Freeform 7" id="7"/>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4"/>
            <a:stretch>
              <a:fillRect l="-321036" t="0" r="0" b="-144015"/>
            </a:stretch>
          </a:blipFill>
        </p:spPr>
      </p:sp>
      <p:sp>
        <p:nvSpPr>
          <p:cNvPr name="Freeform 8" id="8"/>
          <p:cNvSpPr/>
          <p:nvPr/>
        </p:nvSpPr>
        <p:spPr>
          <a:xfrm flipH="false" flipV="false" rot="0">
            <a:off x="8383173" y="292042"/>
            <a:ext cx="3280331" cy="3284437"/>
          </a:xfrm>
          <a:custGeom>
            <a:avLst/>
            <a:gdLst/>
            <a:ahLst/>
            <a:cxnLst/>
            <a:rect r="r" b="b" t="t" l="l"/>
            <a:pathLst>
              <a:path h="3284437" w="3280331">
                <a:moveTo>
                  <a:pt x="0" y="0"/>
                </a:moveTo>
                <a:lnTo>
                  <a:pt x="3280331" y="0"/>
                </a:lnTo>
                <a:lnTo>
                  <a:pt x="3280331" y="3284437"/>
                </a:lnTo>
                <a:lnTo>
                  <a:pt x="0" y="3284437"/>
                </a:lnTo>
                <a:lnTo>
                  <a:pt x="0" y="0"/>
                </a:lnTo>
                <a:close/>
              </a:path>
            </a:pathLst>
          </a:custGeom>
          <a:blipFill>
            <a:blip r:embed="rId5"/>
            <a:stretch>
              <a:fillRect l="0" t="0" r="0" b="0"/>
            </a:stretch>
          </a:blipFill>
        </p:spPr>
      </p:sp>
      <p:sp>
        <p:nvSpPr>
          <p:cNvPr name="Freeform 9" id="9"/>
          <p:cNvSpPr/>
          <p:nvPr/>
        </p:nvSpPr>
        <p:spPr>
          <a:xfrm flipH="false" flipV="false" rot="0">
            <a:off x="-274112" y="7003875"/>
            <a:ext cx="1302812" cy="2254425"/>
          </a:xfrm>
          <a:custGeom>
            <a:avLst/>
            <a:gdLst/>
            <a:ahLst/>
            <a:cxnLst/>
            <a:rect r="r" b="b" t="t" l="l"/>
            <a:pathLst>
              <a:path h="2254425" w="1302812">
                <a:moveTo>
                  <a:pt x="0" y="0"/>
                </a:moveTo>
                <a:lnTo>
                  <a:pt x="1302812" y="0"/>
                </a:lnTo>
                <a:lnTo>
                  <a:pt x="1302812" y="2254425"/>
                </a:lnTo>
                <a:lnTo>
                  <a:pt x="0" y="2254425"/>
                </a:lnTo>
                <a:lnTo>
                  <a:pt x="0" y="0"/>
                </a:lnTo>
                <a:close/>
              </a:path>
            </a:pathLst>
          </a:custGeom>
          <a:blipFill>
            <a:blip r:embed="rId6"/>
            <a:stretch>
              <a:fillRect l="-236784" t="-125652" r="0" b="0"/>
            </a:stretch>
          </a:blipFill>
        </p:spPr>
      </p:sp>
      <p:sp>
        <p:nvSpPr>
          <p:cNvPr name="TextBox 10" id="10"/>
          <p:cNvSpPr txBox="true"/>
          <p:nvPr/>
        </p:nvSpPr>
        <p:spPr>
          <a:xfrm rot="0">
            <a:off x="1901751" y="3165123"/>
            <a:ext cx="7037073" cy="3026133"/>
          </a:xfrm>
          <a:prstGeom prst="rect">
            <a:avLst/>
          </a:prstGeom>
        </p:spPr>
        <p:txBody>
          <a:bodyPr anchor="t" rtlCol="false" tIns="0" lIns="0" bIns="0" rIns="0">
            <a:spAutoFit/>
          </a:bodyPr>
          <a:lstStyle/>
          <a:p>
            <a:pPr algn="l" marL="0" indent="0" lvl="0">
              <a:lnSpc>
                <a:spcPts val="8030"/>
              </a:lnSpc>
            </a:pPr>
            <a:r>
              <a:rPr lang="en-US" sz="5735">
                <a:solidFill>
                  <a:srgbClr val="FFFFFF"/>
                </a:solidFill>
                <a:latin typeface="Montserrat Classic Bold"/>
              </a:rPr>
              <a:t>Philosophy of National Education</a:t>
            </a:r>
          </a:p>
        </p:txBody>
      </p:sp>
      <p:sp>
        <p:nvSpPr>
          <p:cNvPr name="TextBox 11" id="11"/>
          <p:cNvSpPr txBox="true"/>
          <p:nvPr/>
        </p:nvSpPr>
        <p:spPr>
          <a:xfrm rot="0">
            <a:off x="2948993" y="1758975"/>
            <a:ext cx="2007061" cy="438677"/>
          </a:xfrm>
          <a:prstGeom prst="rect">
            <a:avLst/>
          </a:prstGeom>
        </p:spPr>
        <p:txBody>
          <a:bodyPr anchor="t" rtlCol="false" tIns="0" lIns="0" bIns="0" rIns="0">
            <a:spAutoFit/>
          </a:bodyPr>
          <a:lstStyle/>
          <a:p>
            <a:pPr algn="l" marL="0" indent="0" lvl="0">
              <a:lnSpc>
                <a:spcPts val="3645"/>
              </a:lnSpc>
              <a:spcBef>
                <a:spcPct val="0"/>
              </a:spcBef>
            </a:pPr>
          </a:p>
        </p:txBody>
      </p:sp>
      <p:sp>
        <p:nvSpPr>
          <p:cNvPr name="Freeform 12" id="12"/>
          <p:cNvSpPr/>
          <p:nvPr/>
        </p:nvSpPr>
        <p:spPr>
          <a:xfrm flipH="false" flipV="false" rot="0">
            <a:off x="2023959" y="1804877"/>
            <a:ext cx="840830" cy="848252"/>
          </a:xfrm>
          <a:custGeom>
            <a:avLst/>
            <a:gdLst/>
            <a:ahLst/>
            <a:cxnLst/>
            <a:rect r="r" b="b" t="t" l="l"/>
            <a:pathLst>
              <a:path h="848252" w="840830">
                <a:moveTo>
                  <a:pt x="0" y="0"/>
                </a:moveTo>
                <a:lnTo>
                  <a:pt x="840830" y="0"/>
                </a:lnTo>
                <a:lnTo>
                  <a:pt x="840830" y="848253"/>
                </a:lnTo>
                <a:lnTo>
                  <a:pt x="0" y="8482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DAGHLtf6gec</dc:identifier>
  <dcterms:modified xsi:type="dcterms:W3CDTF">2011-08-01T06:04:30Z</dcterms:modified>
  <cp:revision>1</cp:revision>
  <dc:title>Philosophy Proposal Presentation</dc:title>
</cp:coreProperties>
</file>